
<file path=[Content_Types].xml><?xml version="1.0" encoding="utf-8"?>
<Types xmlns="http://schemas.openxmlformats.org/package/2006/content-types">
  <Default Extension="pict" ContentType="image/pict"/>
  <Override PartName="/ppt/embeddings/Microsoft_Equation12.bin" ContentType="application/vnd.openxmlformats-officedocument.oleObject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embeddings/Microsoft_Equation7.bin" ContentType="application/vnd.openxmlformats-officedocument.oleObject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embeddings/Microsoft_Equation3.bin" ContentType="application/vnd.openxmlformats-officedocument.oleObject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embeddings/Microsoft_Equation17.bin" ContentType="application/vnd.openxmlformats-officedocument.oleObject"/>
  <Default Extension="xml" ContentType="application/xml"/>
  <Override PartName="/ppt/tableStyles.xml" ContentType="application/vnd.openxmlformats-officedocument.presentationml.tableStyles+xml"/>
  <Override PartName="/ppt/embeddings/Microsoft_Equation13.bin" ContentType="application/vnd.openxmlformats-officedocument.oleObject"/>
  <Override PartName="/docProps/custom.xml" ContentType="application/vnd.openxmlformats-officedocument.custom-properties+xml"/>
  <Override PartName="/ppt/slideLayouts/slideLayout12.xml" ContentType="application/vnd.openxmlformats-officedocument.presentationml.slideLayout+xml"/>
  <Override PartName="/ppt/embeddings/Microsoft_Equation8.bin" ContentType="application/vnd.openxmlformats-officedocument.oleObject"/>
  <Override PartName="/ppt/embeddings/oleObject1.bin" ContentType="application/vnd.openxmlformats-officedocument.oleObject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embeddings/Microsoft_Equation4.bin" ContentType="application/vnd.openxmlformats-officedocument.oleObject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embeddings/Microsoft_Equation14.bin" ContentType="application/vnd.openxmlformats-officedocument.oleObject"/>
  <Override PartName="/ppt/slideLayouts/slideLayout13.xml" ContentType="application/vnd.openxmlformats-officedocument.presentationml.slideLayout+xml"/>
  <Override PartName="/ppt/embeddings/Microsoft_Equation10.bin" ContentType="application/vnd.openxmlformats-officedocument.oleObject"/>
  <Override PartName="/ppt/slides/slide7.xml" ContentType="application/vnd.openxmlformats-officedocument.presentationml.slide+xml"/>
  <Override PartName="/ppt/embeddings/Microsoft_Equation9.bin" ContentType="application/vnd.openxmlformats-officedocument.oleObject"/>
  <Override PartName="/ppt/presentation.xml" ContentType="application/vnd.openxmlformats-officedocument.presentationml.presentation.main+xml"/>
  <Override PartName="/ppt/embeddings/oleObject2.bin" ContentType="application/vnd.openxmlformats-officedocument.oleObject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embeddings/Microsoft_Equation5.bin" ContentType="application/vnd.openxmlformats-officedocument.oleObject"/>
  <Override PartName="/ppt/slideLayouts/slideLayout3.xml" ContentType="application/vnd.openxmlformats-officedocument.presentationml.slideLayout+xml"/>
  <Override PartName="/ppt/embeddings/Microsoft_Equation1.bin" ContentType="application/vnd.openxmlformats-officedocument.oleObject"/>
  <Override PartName="/ppt/embeddings/Microsoft_Equation15.bin" ContentType="application/vnd.openxmlformats-officedocument.oleObject"/>
  <Override PartName="/ppt/embeddings/Microsoft_Equation11.bin" ContentType="application/vnd.openxmlformats-officedocument.oleObject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embeddings/Microsoft_Equation6.bin" ContentType="application/vnd.openxmlformats-officedocument.oleObject"/>
  <Override PartName="/ppt/slides/slide4.xml" ContentType="application/vnd.openxmlformats-officedocument.presentationml.slide+xml"/>
  <Default Extension="wmf" ContentType="image/x-wmf"/>
  <Override PartName="/ppt/slideLayouts/slideLayout4.xml" ContentType="application/vnd.openxmlformats-officedocument.presentationml.slideLayout+xml"/>
  <Override PartName="/ppt/embeddings/Microsoft_Equation2.bin" ContentType="application/vnd.openxmlformats-officedocument.oleObject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  <Override PartName="/ppt/embeddings/Microsoft_Equation16.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handoutMasterIdLst>
    <p:handoutMasterId r:id="rId15"/>
  </p:handoutMasterIdLst>
  <p:sldIdLst>
    <p:sldId id="265" r:id="rId2"/>
    <p:sldId id="325" r:id="rId3"/>
    <p:sldId id="317" r:id="rId4"/>
    <p:sldId id="318" r:id="rId5"/>
    <p:sldId id="319" r:id="rId6"/>
    <p:sldId id="320" r:id="rId7"/>
    <p:sldId id="321" r:id="rId8"/>
    <p:sldId id="322" r:id="rId9"/>
    <p:sldId id="323" r:id="rId10"/>
    <p:sldId id="324" r:id="rId11"/>
    <p:sldId id="326" r:id="rId12"/>
    <p:sldId id="315" r:id="rId13"/>
    <p:sldId id="314" r:id="rId14"/>
  </p:sldIdLst>
  <p:sldSz cx="9144000" cy="6858000" type="screen4x3"/>
  <p:notesSz cx="7034213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CC3399"/>
    <a:srgbClr val="CC0066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-120" y="-288"/>
      </p:cViewPr>
      <p:guideLst>
        <p:guide orient="horz" pos="4263"/>
        <p:guide pos="192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ict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4" Type="http://schemas.openxmlformats.org/officeDocument/2006/relationships/image" Target="../media/image11.wmf"/><Relationship Id="rId5" Type="http://schemas.openxmlformats.org/officeDocument/2006/relationships/image" Target="../media/image12.wmf"/><Relationship Id="rId6" Type="http://schemas.openxmlformats.org/officeDocument/2006/relationships/image" Target="../media/image13.wmf"/><Relationship Id="rId7" Type="http://schemas.openxmlformats.org/officeDocument/2006/relationships/image" Target="../media/image14.wmf"/><Relationship Id="rId8" Type="http://schemas.openxmlformats.org/officeDocument/2006/relationships/image" Target="../media/image15.wmf"/><Relationship Id="rId1" Type="http://schemas.openxmlformats.org/officeDocument/2006/relationships/image" Target="../media/image8.wmf"/><Relationship Id="rId2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4" Type="http://schemas.openxmlformats.org/officeDocument/2006/relationships/image" Target="../media/image18.wmf"/><Relationship Id="rId5" Type="http://schemas.openxmlformats.org/officeDocument/2006/relationships/image" Target="../media/image19.wmf"/><Relationship Id="rId1" Type="http://schemas.openxmlformats.org/officeDocument/2006/relationships/image" Target="../media/image12.wmf"/><Relationship Id="rId2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4" Type="http://schemas.openxmlformats.org/officeDocument/2006/relationships/image" Target="../media/image23.wmf"/><Relationship Id="rId5" Type="http://schemas.openxmlformats.org/officeDocument/2006/relationships/image" Target="../media/image24.wmf"/><Relationship Id="rId1" Type="http://schemas.openxmlformats.org/officeDocument/2006/relationships/image" Target="../media/image20.wmf"/><Relationship Id="rId2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6213" y="0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6213" y="8820150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Times New Roman" pitchFamily="-107" charset="0"/>
              </a:defRPr>
            </a:lvl1pPr>
          </a:lstStyle>
          <a:p>
            <a:pPr>
              <a:defRPr/>
            </a:pPr>
            <a:fld id="{2406F733-83C4-764C-81C2-CE141C2E0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9A2E8-2F8B-0442-8CDF-E4FB6511CF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6AC331-66DE-F249-8B76-F84E2EA63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9EA51-536C-944D-8FC8-C01E8C043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B5B58-32EE-9347-BD24-1142975AA6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C27FF-647F-E440-958D-F38AB60C7A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3BEC6A-A134-F447-B620-1FB939E9F7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7075FB-E438-6F4D-AC47-2EB0C90E2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2B87D4-A393-B947-871C-3407042F1A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C35B4-2111-BE44-BE48-063B34744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B12B1-D468-FF49-9D94-E7C755A4DA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1A59F-C23F-7F43-B066-A54569A41C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9F3AF-A984-E94F-A357-EB0B677A92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D44BB-2D0E-6B4E-AC45-D73686288D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-107" charset="0"/>
              </a:defRPr>
            </a:lvl1pPr>
          </a:lstStyle>
          <a:p>
            <a:pPr>
              <a:defRPr/>
            </a:pPr>
            <a:fld id="{F7F8E88D-01DE-7D40-9F2B-6877CF8131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7" charset="0"/>
          <a:ea typeface="ＭＳ Ｐゴシック" pitchFamily="-107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7" charset="0"/>
          <a:ea typeface="ＭＳ Ｐゴシック" pitchFamily="-107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7" charset="0"/>
          <a:ea typeface="ＭＳ Ｐゴシック" pitchFamily="-107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7" charset="0"/>
          <a:ea typeface="ＭＳ Ｐゴシック" pitchFamily="-107" charset="-128"/>
          <a:cs typeface="ＭＳ Ｐゴシック" pitchFamily="-107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7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7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7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7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7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7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7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3.bin"/><Relationship Id="rId4" Type="http://schemas.openxmlformats.org/officeDocument/2006/relationships/oleObject" Target="../embeddings/Microsoft_Equation14.bin"/><Relationship Id="rId5" Type="http://schemas.openxmlformats.org/officeDocument/2006/relationships/oleObject" Target="../embeddings/Microsoft_Equation15.bin"/><Relationship Id="rId6" Type="http://schemas.openxmlformats.org/officeDocument/2006/relationships/oleObject" Target="../embeddings/Microsoft_Equation16.bin"/><Relationship Id="rId7" Type="http://schemas.openxmlformats.org/officeDocument/2006/relationships/oleObject" Target="../embeddings/Microsoft_Equation17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png"/><Relationship Id="rId5" Type="http://schemas.openxmlformats.org/officeDocument/2006/relationships/oleObject" Target="../embeddings/Microsoft_Equation1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2.bin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Microsoft_Equation3.bin"/><Relationship Id="rId6" Type="http://schemas.openxmlformats.org/officeDocument/2006/relationships/oleObject" Target="../embeddings/Microsoft_Equation4.bin"/><Relationship Id="rId7" Type="http://schemas.openxmlformats.org/officeDocument/2006/relationships/oleObject" Target="../embeddings/Microsoft_Equation5.bin"/><Relationship Id="rId8" Type="http://schemas.openxmlformats.org/officeDocument/2006/relationships/oleObject" Target="../embeddings/Microsoft_Equation6.bin"/><Relationship Id="rId9" Type="http://schemas.openxmlformats.org/officeDocument/2006/relationships/oleObject" Target="../embeddings/Microsoft_Equation7.bin"/><Relationship Id="rId10" Type="http://schemas.openxmlformats.org/officeDocument/2006/relationships/oleObject" Target="../embeddings/Microsoft_Equation8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9.bin"/><Relationship Id="rId4" Type="http://schemas.openxmlformats.org/officeDocument/2006/relationships/oleObject" Target="../embeddings/Microsoft_Equation10.bin"/><Relationship Id="rId5" Type="http://schemas.openxmlformats.org/officeDocument/2006/relationships/oleObject" Target="../embeddings/Microsoft_Equation11.bin"/><Relationship Id="rId6" Type="http://schemas.openxmlformats.org/officeDocument/2006/relationships/oleObject" Target="../embeddings/Microsoft_Equation12.bin"/><Relationship Id="rId7" Type="http://schemas.openxmlformats.org/officeDocument/2006/relationships/oleObject" Target="../embeddings/oleObject2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33413" y="2862263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1">
                <a:solidFill>
                  <a:srgbClr val="CC0066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Physics 2102 </a:t>
            </a: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4108450"/>
            <a:ext cx="8337550" cy="1752600"/>
          </a:xfrm>
        </p:spPr>
        <p:txBody>
          <a:bodyPr/>
          <a:lstStyle/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Introduction to Electricity, Magnetism and Optics</a:t>
            </a:r>
          </a:p>
        </p:txBody>
      </p:sp>
      <p:grpSp>
        <p:nvGrpSpPr>
          <p:cNvPr id="16388" name="Group 10"/>
          <p:cNvGrpSpPr>
            <a:grpSpLocks/>
          </p:cNvGrpSpPr>
          <p:nvPr/>
        </p:nvGrpSpPr>
        <p:grpSpPr bwMode="auto">
          <a:xfrm>
            <a:off x="2951163" y="0"/>
            <a:ext cx="3352800" cy="2514600"/>
            <a:chOff x="1859" y="0"/>
            <a:chExt cx="2112" cy="1584"/>
          </a:xfrm>
        </p:grpSpPr>
        <p:pic>
          <p:nvPicPr>
            <p:cNvPr id="16392" name="Picture 7" descr="touch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859" y="0"/>
              <a:ext cx="2112" cy="15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393" name="Text Box 8"/>
            <p:cNvSpPr txBox="1">
              <a:spLocks noChangeArrowheads="1"/>
            </p:cNvSpPr>
            <p:nvPr/>
          </p:nvSpPr>
          <p:spPr bwMode="auto">
            <a:xfrm>
              <a:off x="1875" y="0"/>
              <a:ext cx="1548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Physics 2102</a:t>
              </a:r>
            </a:p>
            <a:p>
              <a:r>
                <a:rPr lang="en-US">
                  <a:solidFill>
                    <a:schemeClr val="bg1"/>
                  </a:solidFill>
                </a:rPr>
                <a:t>Gabriela Gonz</a:t>
              </a:r>
              <a:r>
                <a:rPr lang="en-US">
                  <a:solidFill>
                    <a:schemeClr val="bg1"/>
                  </a:solidFill>
                  <a:ea typeface="Times New Roman" charset="0"/>
                  <a:cs typeface="Times New Roman" charset="0"/>
                </a:rPr>
                <a:t>á</a:t>
              </a:r>
              <a:r>
                <a:rPr lang="en-US">
                  <a:solidFill>
                    <a:schemeClr val="bg1"/>
                  </a:solidFill>
                </a:rPr>
                <a:t>lez</a:t>
              </a:r>
            </a:p>
          </p:txBody>
        </p:sp>
      </p:grpSp>
      <p:pic>
        <p:nvPicPr>
          <p:cNvPr id="16389" name="Picture 11" descr="bill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846638"/>
            <a:ext cx="2354263" cy="201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12" descr="COULOMB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78725" y="4772025"/>
            <a:ext cx="134937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1" name="Text Box 13"/>
          <p:cNvSpPr txBox="1">
            <a:spLocks noChangeArrowheads="1"/>
          </p:cNvSpPr>
          <p:nvPr/>
        </p:nvSpPr>
        <p:spPr bwMode="auto">
          <a:xfrm>
            <a:off x="6197600" y="5724525"/>
            <a:ext cx="148431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>
                <a:solidFill>
                  <a:schemeClr val="accent2"/>
                </a:solidFill>
              </a:rPr>
              <a:t>Charles-Augustin </a:t>
            </a:r>
          </a:p>
          <a:p>
            <a:r>
              <a:rPr lang="en-US" sz="1400">
                <a:solidFill>
                  <a:schemeClr val="accent2"/>
                </a:solidFill>
              </a:rPr>
              <a:t>de Coulomb</a:t>
            </a:r>
          </a:p>
          <a:p>
            <a:r>
              <a:rPr lang="en-US" sz="1400">
                <a:solidFill>
                  <a:schemeClr val="accent2"/>
                </a:solidFill>
              </a:rPr>
              <a:t> (1736-1806)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44563"/>
          </a:xfrm>
        </p:spPr>
        <p:txBody>
          <a:bodyPr/>
          <a:lstStyle/>
          <a:p>
            <a:pPr>
              <a:defRPr/>
            </a:pPr>
            <a:r>
              <a:rPr lang="en-US" sz="3600" b="1" u="sng">
                <a:solidFill>
                  <a:srgbClr val="CC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Arc of Charge</a:t>
            </a:r>
            <a:endParaRPr lang="en-US" sz="4800" b="1" u="sng">
              <a:solidFill>
                <a:srgbClr val="CC0066"/>
              </a:solidFill>
              <a:effectLst>
                <a:outerShdw blurRad="38100" dist="38100" dir="2700000" algn="tl">
                  <a:srgbClr val="DDDDDD"/>
                </a:outerShdw>
              </a:effectLst>
              <a:ea typeface="+mj-ea"/>
              <a:cs typeface="+mj-cs"/>
            </a:endParaRPr>
          </a:p>
        </p:txBody>
      </p:sp>
      <p:sp>
        <p:nvSpPr>
          <p:cNvPr id="2663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838200"/>
            <a:ext cx="5334000" cy="2743200"/>
          </a:xfrm>
        </p:spPr>
        <p:txBody>
          <a:bodyPr/>
          <a:lstStyle/>
          <a:p>
            <a:r>
              <a:rPr lang="en-US" sz="2800">
                <a:ea typeface="ＭＳ Ｐゴシック" charset="-128"/>
                <a:cs typeface="ＭＳ Ｐゴシック" charset="-128"/>
              </a:rPr>
              <a:t>Figure shows a uniformly charged rod of charge </a:t>
            </a:r>
            <a:r>
              <a:rPr lang="en-US" sz="2800">
                <a:solidFill>
                  <a:srgbClr val="FF0000"/>
                </a:solidFill>
                <a:latin typeface="Symbol" charset="2"/>
                <a:ea typeface="ＭＳ Ｐゴシック" charset="-128"/>
                <a:cs typeface="ＭＳ Ｐゴシック" charset="-128"/>
              </a:rPr>
              <a:t>-</a:t>
            </a:r>
            <a:r>
              <a:rPr lang="en-US" sz="2800" b="1">
                <a:solidFill>
                  <a:srgbClr val="FF0000"/>
                </a:solidFill>
                <a:ea typeface="ＭＳ Ｐゴシック" charset="-128"/>
                <a:cs typeface="ＭＳ Ｐゴシック" charset="-128"/>
              </a:rPr>
              <a:t>Q</a:t>
            </a:r>
            <a:r>
              <a:rPr lang="en-US" sz="2800">
                <a:ea typeface="ＭＳ Ｐゴシック" charset="-128"/>
                <a:cs typeface="ＭＳ Ｐゴシック" charset="-128"/>
              </a:rPr>
              <a:t> bent into a circular arc of radius R, centered at (0,0).</a:t>
            </a:r>
          </a:p>
          <a:p>
            <a:r>
              <a:rPr lang="en-US" sz="2800">
                <a:ea typeface="ＭＳ Ｐゴシック" charset="-128"/>
                <a:cs typeface="ＭＳ Ｐゴシック" charset="-128"/>
              </a:rPr>
              <a:t>Compute the direction &amp; magnitude of E at the origin.</a:t>
            </a:r>
          </a:p>
        </p:txBody>
      </p:sp>
      <p:grpSp>
        <p:nvGrpSpPr>
          <p:cNvPr id="26633" name="Group 4"/>
          <p:cNvGrpSpPr>
            <a:grpSpLocks/>
          </p:cNvGrpSpPr>
          <p:nvPr/>
        </p:nvGrpSpPr>
        <p:grpSpPr bwMode="auto">
          <a:xfrm>
            <a:off x="6096000" y="609600"/>
            <a:ext cx="2362200" cy="2362200"/>
            <a:chOff x="3552" y="890"/>
            <a:chExt cx="576" cy="742"/>
          </a:xfrm>
        </p:grpSpPr>
        <p:sp>
          <p:nvSpPr>
            <p:cNvPr id="26659" name="Line 5"/>
            <p:cNvSpPr>
              <a:spLocks noChangeShapeType="1"/>
            </p:cNvSpPr>
            <p:nvPr/>
          </p:nvSpPr>
          <p:spPr bwMode="auto">
            <a:xfrm flipV="1">
              <a:off x="3552" y="1008"/>
              <a:ext cx="0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60" name="Line 6"/>
            <p:cNvSpPr>
              <a:spLocks noChangeShapeType="1"/>
            </p:cNvSpPr>
            <p:nvPr/>
          </p:nvSpPr>
          <p:spPr bwMode="auto">
            <a:xfrm>
              <a:off x="3552" y="1632"/>
              <a:ext cx="5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61" name="Text Box 7"/>
            <p:cNvSpPr txBox="1">
              <a:spLocks noChangeArrowheads="1"/>
            </p:cNvSpPr>
            <p:nvPr/>
          </p:nvSpPr>
          <p:spPr bwMode="auto">
            <a:xfrm>
              <a:off x="3590" y="890"/>
              <a:ext cx="82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y</a:t>
              </a:r>
            </a:p>
          </p:txBody>
        </p:sp>
        <p:sp>
          <p:nvSpPr>
            <p:cNvPr id="26662" name="Text Box 8"/>
            <p:cNvSpPr txBox="1">
              <a:spLocks noChangeArrowheads="1"/>
            </p:cNvSpPr>
            <p:nvPr/>
          </p:nvSpPr>
          <p:spPr bwMode="auto">
            <a:xfrm>
              <a:off x="3936" y="1344"/>
              <a:ext cx="45" cy="1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26634" name="Text Box 9"/>
          <p:cNvSpPr txBox="1">
            <a:spLocks noChangeArrowheads="1"/>
          </p:cNvSpPr>
          <p:nvPr/>
        </p:nvSpPr>
        <p:spPr bwMode="auto">
          <a:xfrm>
            <a:off x="8458200" y="2819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26635" name="Arc 10"/>
          <p:cNvSpPr>
            <a:spLocks/>
          </p:cNvSpPr>
          <p:nvPr/>
        </p:nvSpPr>
        <p:spPr bwMode="auto">
          <a:xfrm>
            <a:off x="6096000" y="1295400"/>
            <a:ext cx="1828800" cy="1676400"/>
          </a:xfrm>
          <a:custGeom>
            <a:avLst/>
            <a:gdLst>
              <a:gd name="T0" fmla="*/ 0 w 21600"/>
              <a:gd name="T1" fmla="*/ 0 h 21600"/>
              <a:gd name="T2" fmla="*/ 154838400 w 21600"/>
              <a:gd name="T3" fmla="*/ 130107267 h 21600"/>
              <a:gd name="T4" fmla="*/ 0 w 21600"/>
              <a:gd name="T5" fmla="*/ 13010726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6" name="Line 11"/>
          <p:cNvSpPr>
            <a:spLocks noChangeShapeType="1"/>
          </p:cNvSpPr>
          <p:nvPr/>
        </p:nvSpPr>
        <p:spPr bwMode="auto">
          <a:xfrm flipV="1">
            <a:off x="6096000" y="1219200"/>
            <a:ext cx="16002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7" name="Line 12"/>
          <p:cNvSpPr>
            <a:spLocks noChangeShapeType="1"/>
          </p:cNvSpPr>
          <p:nvPr/>
        </p:nvSpPr>
        <p:spPr bwMode="auto">
          <a:xfrm flipV="1">
            <a:off x="6096000" y="2286000"/>
            <a:ext cx="60960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8" name="Arc 13"/>
          <p:cNvSpPr>
            <a:spLocks/>
          </p:cNvSpPr>
          <p:nvPr/>
        </p:nvSpPr>
        <p:spPr bwMode="auto">
          <a:xfrm>
            <a:off x="6400800" y="2667000"/>
            <a:ext cx="228600" cy="304800"/>
          </a:xfrm>
          <a:custGeom>
            <a:avLst/>
            <a:gdLst>
              <a:gd name="T0" fmla="*/ 0 w 21600"/>
              <a:gd name="T1" fmla="*/ 0 h 21600"/>
              <a:gd name="T2" fmla="*/ 2419350 w 21600"/>
              <a:gd name="T3" fmla="*/ 4301067 h 21600"/>
              <a:gd name="T4" fmla="*/ 0 w 21600"/>
              <a:gd name="T5" fmla="*/ 430106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9" name="Text Box 14"/>
          <p:cNvSpPr txBox="1">
            <a:spLocks noChangeArrowheads="1"/>
          </p:cNvSpPr>
          <p:nvPr/>
        </p:nvSpPr>
        <p:spPr bwMode="auto">
          <a:xfrm>
            <a:off x="6689725" y="2352675"/>
            <a:ext cx="66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45</a:t>
            </a:r>
            <a:r>
              <a:rPr lang="en-US" sz="2800" baseline="30000"/>
              <a:t>0</a:t>
            </a:r>
            <a:endParaRPr lang="en-US" sz="2800"/>
          </a:p>
        </p:txBody>
      </p:sp>
      <p:sp>
        <p:nvSpPr>
          <p:cNvPr id="26640" name="Text Box 15"/>
          <p:cNvSpPr txBox="1">
            <a:spLocks noChangeArrowheads="1"/>
          </p:cNvSpPr>
          <p:nvPr/>
        </p:nvSpPr>
        <p:spPr bwMode="auto">
          <a:xfrm>
            <a:off x="8350250" y="5405438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i="1"/>
              <a:t>x</a:t>
            </a:r>
          </a:p>
        </p:txBody>
      </p:sp>
      <p:sp>
        <p:nvSpPr>
          <p:cNvPr id="26641" name="Line 18"/>
          <p:cNvSpPr>
            <a:spLocks noChangeShapeType="1"/>
          </p:cNvSpPr>
          <p:nvPr/>
        </p:nvSpPr>
        <p:spPr bwMode="auto">
          <a:xfrm flipV="1">
            <a:off x="6340475" y="3500438"/>
            <a:ext cx="0" cy="19859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42" name="Line 19"/>
          <p:cNvSpPr>
            <a:spLocks noChangeShapeType="1"/>
          </p:cNvSpPr>
          <p:nvPr/>
        </p:nvSpPr>
        <p:spPr bwMode="auto">
          <a:xfrm>
            <a:off x="6340475" y="5486400"/>
            <a:ext cx="2362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43" name="Text Box 20"/>
          <p:cNvSpPr txBox="1">
            <a:spLocks noChangeArrowheads="1"/>
          </p:cNvSpPr>
          <p:nvPr/>
        </p:nvSpPr>
        <p:spPr bwMode="auto">
          <a:xfrm>
            <a:off x="6024563" y="3338513"/>
            <a:ext cx="319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i="1"/>
              <a:t>y</a:t>
            </a:r>
          </a:p>
        </p:txBody>
      </p:sp>
      <p:sp>
        <p:nvSpPr>
          <p:cNvPr id="26644" name="Arc 22"/>
          <p:cNvSpPr>
            <a:spLocks/>
          </p:cNvSpPr>
          <p:nvPr/>
        </p:nvSpPr>
        <p:spPr bwMode="auto">
          <a:xfrm>
            <a:off x="6340475" y="3810000"/>
            <a:ext cx="1828800" cy="1676400"/>
          </a:xfrm>
          <a:custGeom>
            <a:avLst/>
            <a:gdLst>
              <a:gd name="T0" fmla="*/ 0 w 21600"/>
              <a:gd name="T1" fmla="*/ 0 h 21600"/>
              <a:gd name="T2" fmla="*/ 154838400 w 21600"/>
              <a:gd name="T3" fmla="*/ 130107267 h 21600"/>
              <a:gd name="T4" fmla="*/ 0 w 21600"/>
              <a:gd name="T5" fmla="*/ 13010726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45" name="Line 24"/>
          <p:cNvSpPr>
            <a:spLocks noChangeShapeType="1"/>
          </p:cNvSpPr>
          <p:nvPr/>
        </p:nvSpPr>
        <p:spPr bwMode="auto">
          <a:xfrm flipV="1">
            <a:off x="6354763" y="4645025"/>
            <a:ext cx="212725" cy="8413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46" name="Arc 25"/>
          <p:cNvSpPr>
            <a:spLocks/>
          </p:cNvSpPr>
          <p:nvPr/>
        </p:nvSpPr>
        <p:spPr bwMode="auto">
          <a:xfrm rot="-1242406">
            <a:off x="6538913" y="5027613"/>
            <a:ext cx="274637" cy="495300"/>
          </a:xfrm>
          <a:custGeom>
            <a:avLst/>
            <a:gdLst>
              <a:gd name="T0" fmla="*/ 0 w 21600"/>
              <a:gd name="T1" fmla="*/ 0 h 36807"/>
              <a:gd name="T2" fmla="*/ 2479909 w 21600"/>
              <a:gd name="T3" fmla="*/ 6665093 h 36807"/>
              <a:gd name="T4" fmla="*/ 0 w 21600"/>
              <a:gd name="T5" fmla="*/ 3911372 h 36807"/>
              <a:gd name="T6" fmla="*/ 0 60000 65536"/>
              <a:gd name="T7" fmla="*/ 0 60000 65536"/>
              <a:gd name="T8" fmla="*/ 0 60000 65536"/>
              <a:gd name="T9" fmla="*/ 0 w 21600"/>
              <a:gd name="T10" fmla="*/ 0 h 36807"/>
              <a:gd name="T11" fmla="*/ 21600 w 21600"/>
              <a:gd name="T12" fmla="*/ 36807 h 3680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6807" fill="none" extrusionOk="0">
                <a:moveTo>
                  <a:pt x="0" y="-1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7296"/>
                  <a:pt x="19350" y="32761"/>
                  <a:pt x="15339" y="36806"/>
                </a:cubicBezTo>
              </a:path>
              <a:path w="21600" h="36807" stroke="0" extrusionOk="0">
                <a:moveTo>
                  <a:pt x="0" y="-1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7296"/>
                  <a:pt x="19350" y="32761"/>
                  <a:pt x="15339" y="36806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47" name="Text Box 26"/>
          <p:cNvSpPr txBox="1">
            <a:spLocks noChangeArrowheads="1"/>
          </p:cNvSpPr>
          <p:nvPr/>
        </p:nvSpPr>
        <p:spPr bwMode="auto">
          <a:xfrm>
            <a:off x="6721475" y="4846638"/>
            <a:ext cx="3698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latin typeface="Symbol" charset="2"/>
              </a:rPr>
              <a:t>q</a:t>
            </a:r>
            <a:endParaRPr lang="en-US" sz="2800"/>
          </a:p>
        </p:txBody>
      </p:sp>
      <p:sp>
        <p:nvSpPr>
          <p:cNvPr id="26648" name="Text Box 27"/>
          <p:cNvSpPr txBox="1">
            <a:spLocks noChangeArrowheads="1"/>
          </p:cNvSpPr>
          <p:nvPr/>
        </p:nvSpPr>
        <p:spPr bwMode="auto">
          <a:xfrm>
            <a:off x="6735763" y="3409950"/>
            <a:ext cx="18764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/>
              <a:t>dQ = </a:t>
            </a:r>
            <a:r>
              <a:rPr lang="en-US" sz="2800" b="1">
                <a:latin typeface="Symbol" charset="2"/>
              </a:rPr>
              <a:t>l</a:t>
            </a:r>
            <a:r>
              <a:rPr lang="en-US" sz="2800" b="1"/>
              <a:t>Rd</a:t>
            </a:r>
            <a:r>
              <a:rPr lang="en-US" sz="2800" b="1">
                <a:latin typeface="Symbol" charset="2"/>
              </a:rPr>
              <a:t>q</a:t>
            </a:r>
            <a:endParaRPr lang="en-US" sz="2800"/>
          </a:p>
        </p:txBody>
      </p:sp>
      <p:sp>
        <p:nvSpPr>
          <p:cNvPr id="26649" name="Line 28"/>
          <p:cNvSpPr>
            <a:spLocks noChangeShapeType="1"/>
          </p:cNvSpPr>
          <p:nvPr/>
        </p:nvSpPr>
        <p:spPr bwMode="auto">
          <a:xfrm flipV="1">
            <a:off x="6340475" y="3822700"/>
            <a:ext cx="336550" cy="1658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50" name="Text Box 29"/>
          <p:cNvSpPr txBox="1">
            <a:spLocks noChangeArrowheads="1"/>
          </p:cNvSpPr>
          <p:nvPr/>
        </p:nvSpPr>
        <p:spPr bwMode="auto">
          <a:xfrm>
            <a:off x="6827838" y="3913188"/>
            <a:ext cx="547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d</a:t>
            </a:r>
            <a:r>
              <a:rPr lang="en-US" sz="2800">
                <a:latin typeface="Symbol" charset="2"/>
              </a:rPr>
              <a:t>q</a:t>
            </a:r>
            <a:endParaRPr lang="en-US" sz="2800"/>
          </a:p>
        </p:txBody>
      </p:sp>
      <p:sp>
        <p:nvSpPr>
          <p:cNvPr id="26651" name="Arc 30"/>
          <p:cNvSpPr>
            <a:spLocks/>
          </p:cNvSpPr>
          <p:nvPr/>
        </p:nvSpPr>
        <p:spPr bwMode="auto">
          <a:xfrm rot="-1898759">
            <a:off x="6462713" y="4181475"/>
            <a:ext cx="320675" cy="223838"/>
          </a:xfrm>
          <a:custGeom>
            <a:avLst/>
            <a:gdLst>
              <a:gd name="T0" fmla="*/ 2494777 w 21600"/>
              <a:gd name="T1" fmla="*/ 0 h 18397"/>
              <a:gd name="T2" fmla="*/ 4760762 w 21600"/>
              <a:gd name="T3" fmla="*/ 2723458 h 18397"/>
              <a:gd name="T4" fmla="*/ 0 w 21600"/>
              <a:gd name="T5" fmla="*/ 2723458 h 18397"/>
              <a:gd name="T6" fmla="*/ 0 60000 65536"/>
              <a:gd name="T7" fmla="*/ 0 60000 65536"/>
              <a:gd name="T8" fmla="*/ 0 60000 65536"/>
              <a:gd name="T9" fmla="*/ 0 w 21600"/>
              <a:gd name="T10" fmla="*/ 0 h 18397"/>
              <a:gd name="T11" fmla="*/ 21600 w 21600"/>
              <a:gd name="T12" fmla="*/ 18397 h 1839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8397" fill="none" extrusionOk="0">
                <a:moveTo>
                  <a:pt x="11318" y="0"/>
                </a:moveTo>
                <a:cubicBezTo>
                  <a:pt x="17707" y="3931"/>
                  <a:pt x="21600" y="10895"/>
                  <a:pt x="21600" y="18397"/>
                </a:cubicBezTo>
              </a:path>
              <a:path w="21600" h="18397" stroke="0" extrusionOk="0">
                <a:moveTo>
                  <a:pt x="11318" y="0"/>
                </a:moveTo>
                <a:cubicBezTo>
                  <a:pt x="17707" y="3931"/>
                  <a:pt x="21600" y="10895"/>
                  <a:pt x="21600" y="18397"/>
                </a:cubicBezTo>
                <a:lnTo>
                  <a:pt x="0" y="18397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517525" y="3505200"/>
          <a:ext cx="4491038" cy="993775"/>
        </p:xfrm>
        <a:graphic>
          <a:graphicData uri="http://schemas.openxmlformats.org/presentationml/2006/ole">
            <p:oleObj spid="_x0000_s26626" name="Equation" r:id="rId3" imgW="2806560" imgH="622080" progId="Equation.3">
              <p:embed/>
            </p:oleObj>
          </a:graphicData>
        </a:graphic>
      </p:graphicFrame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228600" y="4495800"/>
          <a:ext cx="5780088" cy="1187450"/>
        </p:xfrm>
        <a:graphic>
          <a:graphicData uri="http://schemas.openxmlformats.org/presentationml/2006/ole">
            <p:oleObj spid="_x0000_s26627" name="Equation" r:id="rId4" imgW="3949560" imgH="812520" progId="Equation.3">
              <p:embed/>
            </p:oleObj>
          </a:graphicData>
        </a:graphic>
      </p:graphicFrame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533400" y="5743575"/>
          <a:ext cx="1600200" cy="1114425"/>
        </p:xfrm>
        <a:graphic>
          <a:graphicData uri="http://schemas.openxmlformats.org/presentationml/2006/ole">
            <p:oleObj spid="_x0000_s26628" name="Equation" r:id="rId5" imgW="876240" imgH="609480" progId="Equation.3">
              <p:embed/>
            </p:oleObj>
          </a:graphicData>
        </a:graphic>
      </p:graphicFrame>
      <p:graphicFrame>
        <p:nvGraphicFramePr>
          <p:cNvPr id="16418" name="Object 5"/>
          <p:cNvGraphicFramePr>
            <a:graphicFrameLocks noChangeAspect="1"/>
          </p:cNvGraphicFramePr>
          <p:nvPr/>
        </p:nvGraphicFramePr>
        <p:xfrm>
          <a:off x="2514600" y="5743575"/>
          <a:ext cx="1622425" cy="1114425"/>
        </p:xfrm>
        <a:graphic>
          <a:graphicData uri="http://schemas.openxmlformats.org/presentationml/2006/ole">
            <p:oleObj spid="_x0000_s26629" name="Equation" r:id="rId6" imgW="888840" imgH="609480" progId="Equation.3">
              <p:embed/>
            </p:oleObj>
          </a:graphicData>
        </a:graphic>
      </p:graphicFrame>
      <p:graphicFrame>
        <p:nvGraphicFramePr>
          <p:cNvPr id="16419" name="Object 6"/>
          <p:cNvGraphicFramePr>
            <a:graphicFrameLocks noChangeAspect="1"/>
          </p:cNvGraphicFramePr>
          <p:nvPr/>
        </p:nvGraphicFramePr>
        <p:xfrm>
          <a:off x="4375150" y="5743575"/>
          <a:ext cx="2016125" cy="1114425"/>
        </p:xfrm>
        <a:graphic>
          <a:graphicData uri="http://schemas.openxmlformats.org/presentationml/2006/ole">
            <p:oleObj spid="_x0000_s26630" name="Equation" r:id="rId7" imgW="1104840" imgH="609480" progId="Equation.3">
              <p:embed/>
            </p:oleObj>
          </a:graphicData>
        </a:graphic>
      </p:graphicFrame>
      <p:sp>
        <p:nvSpPr>
          <p:cNvPr id="26652" name="Text Box 36"/>
          <p:cNvSpPr txBox="1">
            <a:spLocks noChangeArrowheads="1"/>
          </p:cNvSpPr>
          <p:nvPr/>
        </p:nvSpPr>
        <p:spPr bwMode="auto">
          <a:xfrm>
            <a:off x="6781800" y="5867400"/>
            <a:ext cx="19954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latin typeface="Symbol" charset="2"/>
              </a:rPr>
              <a:t>l = 2</a:t>
            </a:r>
            <a:r>
              <a:rPr lang="en-US" sz="2800" b="1"/>
              <a:t>Q/(</a:t>
            </a:r>
            <a:r>
              <a:rPr lang="en-US" sz="2800" b="1">
                <a:latin typeface="Symbol" charset="2"/>
              </a:rPr>
              <a:t>p</a:t>
            </a:r>
            <a:r>
              <a:rPr lang="en-US" sz="2800" b="1"/>
              <a:t>R)</a:t>
            </a:r>
            <a:endParaRPr lang="en-US" sz="2800"/>
          </a:p>
        </p:txBody>
      </p:sp>
      <p:sp>
        <p:nvSpPr>
          <p:cNvPr id="26653" name="Line 2"/>
          <p:cNvSpPr>
            <a:spLocks noChangeShapeType="1"/>
          </p:cNvSpPr>
          <p:nvPr/>
        </p:nvSpPr>
        <p:spPr bwMode="auto">
          <a:xfrm>
            <a:off x="6689725" y="3841750"/>
            <a:ext cx="168275" cy="460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54" name="Line 3"/>
          <p:cNvSpPr>
            <a:spLocks noChangeShapeType="1"/>
          </p:cNvSpPr>
          <p:nvPr/>
        </p:nvSpPr>
        <p:spPr bwMode="auto">
          <a:xfrm flipV="1">
            <a:off x="6370638" y="3886200"/>
            <a:ext cx="517525" cy="1570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55" name="Line 4"/>
          <p:cNvSpPr>
            <a:spLocks noChangeShapeType="1"/>
          </p:cNvSpPr>
          <p:nvPr/>
        </p:nvSpPr>
        <p:spPr bwMode="auto">
          <a:xfrm>
            <a:off x="6569075" y="4664075"/>
            <a:ext cx="0" cy="8064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56" name="Line 5"/>
          <p:cNvSpPr>
            <a:spLocks noChangeShapeType="1"/>
          </p:cNvSpPr>
          <p:nvPr/>
        </p:nvSpPr>
        <p:spPr bwMode="auto">
          <a:xfrm>
            <a:off x="6340475" y="5486400"/>
            <a:ext cx="25876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57" name="Line 6"/>
          <p:cNvSpPr>
            <a:spLocks noChangeShapeType="1"/>
          </p:cNvSpPr>
          <p:nvPr/>
        </p:nvSpPr>
        <p:spPr bwMode="auto">
          <a:xfrm flipV="1">
            <a:off x="6324600" y="4694238"/>
            <a:ext cx="0" cy="77628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58" name="Line 7"/>
          <p:cNvSpPr>
            <a:spLocks noChangeShapeType="1"/>
          </p:cNvSpPr>
          <p:nvPr/>
        </p:nvSpPr>
        <p:spPr bwMode="auto">
          <a:xfrm>
            <a:off x="6324600" y="469423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569913" y="0"/>
            <a:ext cx="7772400" cy="1143000"/>
          </a:xfrm>
        </p:spPr>
        <p:txBody>
          <a:bodyPr/>
          <a:lstStyle/>
          <a:p>
            <a:r>
              <a:rPr lang="en-US" b="1" smtClean="0">
                <a:solidFill>
                  <a:srgbClr val="CC3399"/>
                </a:solidFill>
                <a:ea typeface="ＭＳ Ｐゴシック" charset="-128"/>
                <a:cs typeface="ＭＳ Ｐゴシック" charset="-128"/>
              </a:rPr>
              <a:t>Electric field lines and forces</a:t>
            </a:r>
          </a:p>
        </p:txBody>
      </p:sp>
      <p:pic>
        <p:nvPicPr>
          <p:cNvPr id="27651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85850" y="3384550"/>
            <a:ext cx="6791325" cy="231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20688" y="1117600"/>
            <a:ext cx="8166100" cy="1938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Times New Roman" pitchFamily="-107" charset="0"/>
              </a:rPr>
              <a:t>The drawings below represent electric field lines. </a:t>
            </a:r>
          </a:p>
          <a:p>
            <a:pPr marL="457200" indent="-457200">
              <a:buFont typeface="+mj-lt"/>
              <a:buAutoNum type="alphaLcParenR"/>
              <a:defRPr/>
            </a:pPr>
            <a:r>
              <a:rPr lang="en-US" dirty="0">
                <a:latin typeface="Times New Roman" pitchFamily="-107" charset="0"/>
              </a:rPr>
              <a:t> Draw vectors representing the electric force on an electron at point A, and on a proton at point B. </a:t>
            </a:r>
          </a:p>
          <a:p>
            <a:pPr marL="457200" indent="-457200">
              <a:buFont typeface="+mj-lt"/>
              <a:buAutoNum type="alphaLcParenR"/>
              <a:defRPr/>
            </a:pPr>
            <a:r>
              <a:rPr lang="en-US" dirty="0">
                <a:latin typeface="Times New Roman" pitchFamily="-107" charset="0"/>
              </a:rPr>
              <a:t>If the magnitude of the force on an electron at A in (a) is 1.5</a:t>
            </a:r>
            <a:r>
              <a:rPr lang="en-US" dirty="0">
                <a:latin typeface="Symbol" charset="2"/>
                <a:cs typeface="Symbol" charset="2"/>
              </a:rPr>
              <a:t>m</a:t>
            </a:r>
            <a:r>
              <a:rPr lang="en-US" dirty="0">
                <a:latin typeface="Times New Roman" pitchFamily="-107" charset="0"/>
              </a:rPr>
              <a:t>N, what is the electric field at point B in each case?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38175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1">
                <a:solidFill>
                  <a:srgbClr val="CC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Electric charges and fields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212725" y="1150938"/>
            <a:ext cx="8202613" cy="563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/>
              <a:t>We work with two different kinds of problems, easily confused:</a:t>
            </a:r>
          </a:p>
          <a:p>
            <a:endParaRPr lang="en-US" dirty="0"/>
          </a:p>
          <a:p>
            <a:pPr>
              <a:buFontTx/>
              <a:buChar char="•"/>
            </a:pPr>
            <a:r>
              <a:rPr lang="en-US" dirty="0"/>
              <a:t> </a:t>
            </a:r>
            <a:r>
              <a:rPr lang="en-US" b="1" dirty="0"/>
              <a:t>Given certain electric charges</a:t>
            </a:r>
            <a:r>
              <a:rPr lang="en-US" dirty="0"/>
              <a:t>, we calculate the </a:t>
            </a:r>
            <a:r>
              <a:rPr lang="en-US" dirty="0">
                <a:solidFill>
                  <a:schemeClr val="accent2"/>
                </a:solidFill>
              </a:rPr>
              <a:t>electric field</a:t>
            </a:r>
            <a:r>
              <a:rPr lang="en-US" dirty="0"/>
              <a:t> produced by those charges.</a:t>
            </a:r>
            <a:br>
              <a:rPr lang="en-US" dirty="0"/>
            </a:br>
            <a:endParaRPr lang="en-US" dirty="0"/>
          </a:p>
          <a:p>
            <a:r>
              <a:rPr lang="en-US" dirty="0"/>
              <a:t> Example: we calculated the electric field produced </a:t>
            </a:r>
          </a:p>
          <a:p>
            <a:r>
              <a:rPr lang="en-US" dirty="0"/>
              <a:t>  by the two charges in a dipole</a:t>
            </a:r>
            <a:r>
              <a:rPr lang="en-US" dirty="0" smtClean="0"/>
              <a:t> : </a:t>
            </a:r>
            <a:endParaRPr lang="en-US" dirty="0"/>
          </a:p>
          <a:p>
            <a:endParaRPr lang="en-US" dirty="0"/>
          </a:p>
          <a:p>
            <a:pPr>
              <a:buFontTx/>
              <a:buChar char="•"/>
            </a:pPr>
            <a:r>
              <a:rPr lang="en-US" dirty="0"/>
              <a:t> </a:t>
            </a:r>
            <a:r>
              <a:rPr lang="en-US" b="1" dirty="0"/>
              <a:t>Given an electric field</a:t>
            </a:r>
            <a:r>
              <a:rPr lang="en-US" dirty="0"/>
              <a:t>, we calculate the </a:t>
            </a:r>
            <a:r>
              <a:rPr lang="en-US" dirty="0">
                <a:solidFill>
                  <a:schemeClr val="accent2"/>
                </a:solidFill>
              </a:rPr>
              <a:t>forces</a:t>
            </a:r>
            <a:r>
              <a:rPr lang="en-US" dirty="0"/>
              <a:t> applied by this electric field </a:t>
            </a:r>
            <a:r>
              <a:rPr lang="en-US" dirty="0">
                <a:solidFill>
                  <a:schemeClr val="accent2"/>
                </a:solidFill>
              </a:rPr>
              <a:t>on charges</a:t>
            </a:r>
            <a:r>
              <a:rPr lang="en-US" dirty="0"/>
              <a:t> that come into the field. </a:t>
            </a:r>
          </a:p>
          <a:p>
            <a:r>
              <a:rPr lang="en-US" dirty="0"/>
              <a:t>  </a:t>
            </a:r>
          </a:p>
          <a:p>
            <a:r>
              <a:rPr lang="en-US" dirty="0"/>
              <a:t> Example: forces on a single charge </a:t>
            </a:r>
          </a:p>
          <a:p>
            <a:r>
              <a:rPr lang="en-US" dirty="0"/>
              <a:t> when immersed in the field of a dipole: </a:t>
            </a:r>
          </a:p>
          <a:p>
            <a:r>
              <a:rPr lang="en-US" dirty="0"/>
              <a:t>(another example: force on a dipole when immersed in a uniform field)</a:t>
            </a:r>
          </a:p>
        </p:txBody>
      </p:sp>
      <p:pic>
        <p:nvPicPr>
          <p:cNvPr id="28676" name="Picture 4" descr="fig3ab"/>
          <p:cNvPicPr>
            <a:picLocks noChangeAspect="1" noChangeArrowheads="1"/>
          </p:cNvPicPr>
          <p:nvPr/>
        </p:nvPicPr>
        <p:blipFill>
          <a:blip r:embed="rId2"/>
          <a:srcRect r="49831" b="5197"/>
          <a:stretch>
            <a:fillRect/>
          </a:stretch>
        </p:blipFill>
        <p:spPr bwMode="auto">
          <a:xfrm>
            <a:off x="7150100" y="2349500"/>
            <a:ext cx="1658938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8677" name="Group 9"/>
          <p:cNvGrpSpPr>
            <a:grpSpLocks/>
          </p:cNvGrpSpPr>
          <p:nvPr/>
        </p:nvGrpSpPr>
        <p:grpSpPr bwMode="auto">
          <a:xfrm>
            <a:off x="6308725" y="4583113"/>
            <a:ext cx="2444750" cy="1022350"/>
            <a:chOff x="3725" y="3396"/>
            <a:chExt cx="1540" cy="644"/>
          </a:xfrm>
        </p:grpSpPr>
        <p:pic>
          <p:nvPicPr>
            <p:cNvPr id="28678" name="Picture 5" descr="fig3ab"/>
            <p:cNvPicPr>
              <a:picLocks noChangeAspect="1" noChangeArrowheads="1"/>
            </p:cNvPicPr>
            <p:nvPr/>
          </p:nvPicPr>
          <p:blipFill>
            <a:blip r:embed="rId2"/>
            <a:srcRect l="16710" r="70004" b="7507"/>
            <a:stretch>
              <a:fillRect/>
            </a:stretch>
          </p:blipFill>
          <p:spPr bwMode="auto">
            <a:xfrm>
              <a:off x="3725" y="3424"/>
              <a:ext cx="1495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8679" name="Group 6"/>
            <p:cNvGrpSpPr>
              <a:grpSpLocks/>
            </p:cNvGrpSpPr>
            <p:nvPr/>
          </p:nvGrpSpPr>
          <p:grpSpPr bwMode="auto">
            <a:xfrm>
              <a:off x="4638" y="3396"/>
              <a:ext cx="627" cy="141"/>
              <a:chOff x="4102" y="3517"/>
              <a:chExt cx="627" cy="141"/>
            </a:xfrm>
          </p:grpSpPr>
          <p:sp>
            <p:nvSpPr>
              <p:cNvPr id="28680" name="Oval 7"/>
              <p:cNvSpPr>
                <a:spLocks noChangeArrowheads="1"/>
              </p:cNvSpPr>
              <p:nvPr/>
            </p:nvSpPr>
            <p:spPr bwMode="auto">
              <a:xfrm>
                <a:off x="4102" y="3517"/>
                <a:ext cx="80" cy="8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681" name="Line 8"/>
              <p:cNvSpPr>
                <a:spLocks noChangeShapeType="1"/>
              </p:cNvSpPr>
              <p:nvPr/>
            </p:nvSpPr>
            <p:spPr bwMode="auto">
              <a:xfrm>
                <a:off x="4183" y="3577"/>
                <a:ext cx="546" cy="8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458200" cy="1143000"/>
          </a:xfrm>
        </p:spPr>
        <p:txBody>
          <a:bodyPr/>
          <a:lstStyle/>
          <a:p>
            <a:pPr>
              <a:defRPr/>
            </a:pPr>
            <a:r>
              <a:rPr lang="en-US" b="1">
                <a:solidFill>
                  <a:srgbClr val="CC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Electric Dipole in a </a:t>
            </a:r>
            <a:r>
              <a:rPr lang="en-US" b="1" u="sng">
                <a:solidFill>
                  <a:srgbClr val="CC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Uniform</a:t>
            </a:r>
            <a:r>
              <a:rPr lang="en-US" b="1">
                <a:solidFill>
                  <a:srgbClr val="CC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 Field</a:t>
            </a:r>
            <a:endParaRPr lang="en-US">
              <a:solidFill>
                <a:srgbClr val="CC0066"/>
              </a:solidFill>
              <a:effectLst>
                <a:outerShdw blurRad="38100" dist="38100" dir="2700000" algn="tl">
                  <a:srgbClr val="DDDDDD"/>
                </a:outerShdw>
              </a:effectLst>
              <a:ea typeface="+mj-ea"/>
              <a:cs typeface="+mj-cs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25475" y="1371600"/>
            <a:ext cx="4205288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>
                <a:ea typeface="ＭＳ Ｐゴシック" charset="-128"/>
                <a:cs typeface="ＭＳ Ｐゴシック" charset="-128"/>
              </a:rPr>
              <a:t>Net force on dipole = 0; center of mass stays where it is.</a:t>
            </a:r>
          </a:p>
          <a:p>
            <a:pPr>
              <a:lnSpc>
                <a:spcPct val="90000"/>
              </a:lnSpc>
            </a:pPr>
            <a:r>
              <a:rPr lang="en-US" sz="2400" b="1">
                <a:ea typeface="ＭＳ Ｐゴシック" charset="-128"/>
                <a:cs typeface="ＭＳ Ｐゴシック" charset="-128"/>
              </a:rPr>
              <a:t>Net TORQUE </a:t>
            </a:r>
            <a:r>
              <a:rPr lang="en-US" sz="2400" b="1">
                <a:latin typeface="Symbol" charset="2"/>
                <a:ea typeface="ＭＳ Ｐゴシック" charset="-128"/>
                <a:cs typeface="ＭＳ Ｐゴシック" charset="-128"/>
              </a:rPr>
              <a:t>t:</a:t>
            </a:r>
            <a:r>
              <a:rPr lang="en-US" sz="2400" b="1">
                <a:ea typeface="ＭＳ Ｐゴシック" charset="-128"/>
                <a:cs typeface="ＭＳ Ｐゴシック" charset="-128"/>
              </a:rPr>
              <a:t> INTO page. Dipole rotates to line up in direction of E.</a:t>
            </a:r>
          </a:p>
          <a:p>
            <a:pPr>
              <a:lnSpc>
                <a:spcPct val="90000"/>
              </a:lnSpc>
            </a:pPr>
            <a:r>
              <a:rPr lang="en-US" sz="2400" b="1">
                <a:ea typeface="ＭＳ Ｐゴシック" charset="-128"/>
                <a:cs typeface="ＭＳ Ｐゴシック" charset="-128"/>
              </a:rPr>
              <a:t>| </a:t>
            </a:r>
            <a:r>
              <a:rPr lang="en-US" sz="2400" b="1">
                <a:latin typeface="Symbol" charset="2"/>
                <a:ea typeface="ＭＳ Ｐゴシック" charset="-128"/>
                <a:cs typeface="ＭＳ Ｐゴシック" charset="-128"/>
              </a:rPr>
              <a:t>t</a:t>
            </a:r>
            <a:r>
              <a:rPr lang="en-US" sz="2400" b="1">
                <a:ea typeface="ＭＳ Ｐゴシック" charset="-128"/>
                <a:cs typeface="ＭＳ Ｐゴシック" charset="-128"/>
              </a:rPr>
              <a:t> | 	= 2(QE)(a/2)(sin </a:t>
            </a:r>
            <a:r>
              <a:rPr lang="en-US" sz="2400" b="1">
                <a:latin typeface="Symbol" charset="2"/>
                <a:ea typeface="ＭＳ Ｐゴシック" charset="-128"/>
                <a:cs typeface="ＭＳ Ｐゴシック" charset="-128"/>
              </a:rPr>
              <a:t>q)        	</a:t>
            </a:r>
            <a:r>
              <a:rPr lang="en-US" sz="2400" b="1">
                <a:ea typeface="ＭＳ Ｐゴシック" charset="-128"/>
                <a:cs typeface="ＭＳ Ｐゴシック" charset="-128"/>
              </a:rPr>
              <a:t>= (Qa)(E)sin</a:t>
            </a:r>
            <a:r>
              <a:rPr lang="en-US" sz="2400" b="1">
                <a:latin typeface="Symbol" charset="2"/>
                <a:ea typeface="ＭＳ Ｐゴシック" charset="-128"/>
                <a:cs typeface="ＭＳ Ｐゴシック" charset="-128"/>
              </a:rPr>
              <a:t>q           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latin typeface="Symbol" charset="2"/>
                <a:ea typeface="ＭＳ Ｐゴシック" charset="-128"/>
                <a:cs typeface="ＭＳ Ｐゴシック" charset="-128"/>
              </a:rPr>
              <a:t>            = |</a:t>
            </a:r>
            <a:r>
              <a:rPr lang="en-US" sz="2400" b="1">
                <a:ea typeface="ＭＳ Ｐゴシック" charset="-128"/>
                <a:cs typeface="ＭＳ Ｐゴシック" charset="-128"/>
              </a:rPr>
              <a:t>p| E sin</a:t>
            </a:r>
            <a:r>
              <a:rPr lang="en-US" sz="2400" b="1">
                <a:latin typeface="Symbol" charset="2"/>
                <a:ea typeface="ＭＳ Ｐゴシック" charset="-128"/>
                <a:cs typeface="ＭＳ Ｐゴシック" charset="-128"/>
              </a:rPr>
              <a:t>q                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latin typeface="Symbol" charset="2"/>
                <a:ea typeface="ＭＳ Ｐゴシック" charset="-128"/>
                <a:cs typeface="ＭＳ Ｐゴシック" charset="-128"/>
              </a:rPr>
              <a:t>            </a:t>
            </a:r>
            <a:r>
              <a:rPr lang="en-US" sz="2400" b="1">
                <a:ea typeface="ＭＳ Ｐゴシック" charset="-128"/>
                <a:cs typeface="ＭＳ Ｐゴシック" charset="-128"/>
              </a:rPr>
              <a:t>= |p x E| </a:t>
            </a:r>
          </a:p>
          <a:p>
            <a:pPr>
              <a:lnSpc>
                <a:spcPct val="90000"/>
              </a:lnSpc>
            </a:pPr>
            <a:r>
              <a:rPr lang="en-US" sz="2400" b="1">
                <a:ea typeface="ＭＳ Ｐゴシック" charset="-128"/>
                <a:cs typeface="ＭＳ Ｐゴシック" charset="-128"/>
              </a:rPr>
              <a:t>The dipole tends to “align” itself with the field lines. </a:t>
            </a:r>
          </a:p>
          <a:p>
            <a:pPr>
              <a:lnSpc>
                <a:spcPct val="90000"/>
              </a:lnSpc>
            </a:pPr>
            <a:r>
              <a:rPr lang="en-US" sz="2400" b="1">
                <a:ea typeface="ＭＳ Ｐゴシック" charset="-128"/>
                <a:cs typeface="ＭＳ Ｐゴシック" charset="-128"/>
              </a:rPr>
              <a:t>What happens if the field is NOT UNIFORM??</a:t>
            </a:r>
          </a:p>
        </p:txBody>
      </p:sp>
      <p:grpSp>
        <p:nvGrpSpPr>
          <p:cNvPr id="29700" name="Group 4"/>
          <p:cNvGrpSpPr>
            <a:grpSpLocks/>
          </p:cNvGrpSpPr>
          <p:nvPr/>
        </p:nvGrpSpPr>
        <p:grpSpPr bwMode="auto">
          <a:xfrm rot="1776581">
            <a:off x="6446838" y="1981200"/>
            <a:ext cx="228600" cy="1447800"/>
            <a:chOff x="4080" y="1584"/>
            <a:chExt cx="144" cy="912"/>
          </a:xfrm>
        </p:grpSpPr>
        <p:sp>
          <p:nvSpPr>
            <p:cNvPr id="29725" name="Oval 5"/>
            <p:cNvSpPr>
              <a:spLocks noChangeArrowheads="1"/>
            </p:cNvSpPr>
            <p:nvPr/>
          </p:nvSpPr>
          <p:spPr bwMode="auto">
            <a:xfrm>
              <a:off x="4080" y="1584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26" name="Oval 6"/>
            <p:cNvSpPr>
              <a:spLocks noChangeArrowheads="1"/>
            </p:cNvSpPr>
            <p:nvPr/>
          </p:nvSpPr>
          <p:spPr bwMode="auto">
            <a:xfrm>
              <a:off x="4080" y="2352"/>
              <a:ext cx="144" cy="14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27" name="Line 7"/>
            <p:cNvSpPr>
              <a:spLocks noChangeShapeType="1"/>
            </p:cNvSpPr>
            <p:nvPr/>
          </p:nvSpPr>
          <p:spPr bwMode="auto">
            <a:xfrm>
              <a:off x="4152" y="1656"/>
              <a:ext cx="0" cy="7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9701" name="Text Box 8"/>
          <p:cNvSpPr txBox="1">
            <a:spLocks noChangeArrowheads="1"/>
          </p:cNvSpPr>
          <p:nvPr/>
        </p:nvSpPr>
        <p:spPr bwMode="auto">
          <a:xfrm>
            <a:off x="6337300" y="1619250"/>
            <a:ext cx="593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/>
              <a:t>+Q</a:t>
            </a:r>
            <a:endParaRPr lang="en-US"/>
          </a:p>
        </p:txBody>
      </p:sp>
      <p:sp>
        <p:nvSpPr>
          <p:cNvPr id="29702" name="Text Box 9"/>
          <p:cNvSpPr txBox="1">
            <a:spLocks noChangeArrowheads="1"/>
          </p:cNvSpPr>
          <p:nvPr/>
        </p:nvSpPr>
        <p:spPr bwMode="auto">
          <a:xfrm>
            <a:off x="6423025" y="3352800"/>
            <a:ext cx="522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/>
              <a:t>-Q</a:t>
            </a:r>
            <a:endParaRPr lang="en-US"/>
          </a:p>
        </p:txBody>
      </p:sp>
      <p:grpSp>
        <p:nvGrpSpPr>
          <p:cNvPr id="29703" name="Group 10"/>
          <p:cNvGrpSpPr>
            <a:grpSpLocks/>
          </p:cNvGrpSpPr>
          <p:nvPr/>
        </p:nvGrpSpPr>
        <p:grpSpPr bwMode="auto">
          <a:xfrm>
            <a:off x="5672138" y="2087563"/>
            <a:ext cx="2060575" cy="1270000"/>
            <a:chOff x="3592" y="2011"/>
            <a:chExt cx="1298" cy="800"/>
          </a:xfrm>
        </p:grpSpPr>
        <p:grpSp>
          <p:nvGrpSpPr>
            <p:cNvPr id="29715" name="Group 11"/>
            <p:cNvGrpSpPr>
              <a:grpSpLocks/>
            </p:cNvGrpSpPr>
            <p:nvPr/>
          </p:nvGrpSpPr>
          <p:grpSpPr bwMode="auto">
            <a:xfrm>
              <a:off x="3592" y="2467"/>
              <a:ext cx="1290" cy="344"/>
              <a:chOff x="3592" y="2467"/>
              <a:chExt cx="1290" cy="344"/>
            </a:xfrm>
          </p:grpSpPr>
          <p:sp>
            <p:nvSpPr>
              <p:cNvPr id="29721" name="Line 12"/>
              <p:cNvSpPr>
                <a:spLocks noChangeShapeType="1"/>
              </p:cNvSpPr>
              <p:nvPr/>
            </p:nvSpPr>
            <p:spPr bwMode="auto">
              <a:xfrm>
                <a:off x="3592" y="2811"/>
                <a:ext cx="128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22" name="Line 13"/>
              <p:cNvSpPr>
                <a:spLocks noChangeShapeType="1"/>
              </p:cNvSpPr>
              <p:nvPr/>
            </p:nvSpPr>
            <p:spPr bwMode="auto">
              <a:xfrm>
                <a:off x="3600" y="2571"/>
                <a:ext cx="128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23" name="Line 14"/>
              <p:cNvSpPr>
                <a:spLocks noChangeShapeType="1"/>
              </p:cNvSpPr>
              <p:nvPr/>
            </p:nvSpPr>
            <p:spPr bwMode="auto">
              <a:xfrm>
                <a:off x="3600" y="2467"/>
                <a:ext cx="128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24" name="Line 15"/>
              <p:cNvSpPr>
                <a:spLocks noChangeShapeType="1"/>
              </p:cNvSpPr>
              <p:nvPr/>
            </p:nvSpPr>
            <p:spPr bwMode="auto">
              <a:xfrm>
                <a:off x="3592" y="2699"/>
                <a:ext cx="128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9716" name="Group 16"/>
            <p:cNvGrpSpPr>
              <a:grpSpLocks/>
            </p:cNvGrpSpPr>
            <p:nvPr/>
          </p:nvGrpSpPr>
          <p:grpSpPr bwMode="auto">
            <a:xfrm>
              <a:off x="3600" y="2011"/>
              <a:ext cx="1290" cy="344"/>
              <a:chOff x="3592" y="2467"/>
              <a:chExt cx="1290" cy="344"/>
            </a:xfrm>
          </p:grpSpPr>
          <p:sp>
            <p:nvSpPr>
              <p:cNvPr id="29717" name="Line 17"/>
              <p:cNvSpPr>
                <a:spLocks noChangeShapeType="1"/>
              </p:cNvSpPr>
              <p:nvPr/>
            </p:nvSpPr>
            <p:spPr bwMode="auto">
              <a:xfrm>
                <a:off x="3592" y="2811"/>
                <a:ext cx="128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18" name="Line 18"/>
              <p:cNvSpPr>
                <a:spLocks noChangeShapeType="1"/>
              </p:cNvSpPr>
              <p:nvPr/>
            </p:nvSpPr>
            <p:spPr bwMode="auto">
              <a:xfrm>
                <a:off x="3600" y="2571"/>
                <a:ext cx="128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19" name="Line 19"/>
              <p:cNvSpPr>
                <a:spLocks noChangeShapeType="1"/>
              </p:cNvSpPr>
              <p:nvPr/>
            </p:nvSpPr>
            <p:spPr bwMode="auto">
              <a:xfrm>
                <a:off x="3600" y="2467"/>
                <a:ext cx="128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20" name="Line 20"/>
              <p:cNvSpPr>
                <a:spLocks noChangeShapeType="1"/>
              </p:cNvSpPr>
              <p:nvPr/>
            </p:nvSpPr>
            <p:spPr bwMode="auto">
              <a:xfrm>
                <a:off x="3592" y="2699"/>
                <a:ext cx="128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9704" name="Text Box 21"/>
          <p:cNvSpPr txBox="1">
            <a:spLocks noChangeArrowheads="1"/>
          </p:cNvSpPr>
          <p:nvPr/>
        </p:nvSpPr>
        <p:spPr bwMode="auto">
          <a:xfrm>
            <a:off x="7696200" y="2020888"/>
            <a:ext cx="12334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Uniform</a:t>
            </a:r>
          </a:p>
          <a:p>
            <a:pPr algn="ctr"/>
            <a:r>
              <a:rPr lang="en-US"/>
              <a:t>Field</a:t>
            </a:r>
          </a:p>
          <a:p>
            <a:pPr algn="ctr"/>
            <a:r>
              <a:rPr lang="en-US"/>
              <a:t>E</a:t>
            </a:r>
          </a:p>
        </p:txBody>
      </p:sp>
      <p:sp>
        <p:nvSpPr>
          <p:cNvPr id="29705" name="Text Box 22"/>
          <p:cNvSpPr txBox="1">
            <a:spLocks noChangeArrowheads="1"/>
          </p:cNvSpPr>
          <p:nvPr/>
        </p:nvSpPr>
        <p:spPr bwMode="auto">
          <a:xfrm>
            <a:off x="5073650" y="1214438"/>
            <a:ext cx="3805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Distance between charges = a</a:t>
            </a:r>
          </a:p>
        </p:txBody>
      </p:sp>
      <p:grpSp>
        <p:nvGrpSpPr>
          <p:cNvPr id="29706" name="Group 23"/>
          <p:cNvGrpSpPr>
            <a:grpSpLocks/>
          </p:cNvGrpSpPr>
          <p:nvPr/>
        </p:nvGrpSpPr>
        <p:grpSpPr bwMode="auto">
          <a:xfrm>
            <a:off x="5119688" y="3797300"/>
            <a:ext cx="3203575" cy="1939925"/>
            <a:chOff x="3244" y="2728"/>
            <a:chExt cx="2018" cy="1222"/>
          </a:xfrm>
        </p:grpSpPr>
        <p:sp>
          <p:nvSpPr>
            <p:cNvPr id="29707" name="Line 24"/>
            <p:cNvSpPr>
              <a:spLocks noChangeShapeType="1"/>
            </p:cNvSpPr>
            <p:nvPr/>
          </p:nvSpPr>
          <p:spPr bwMode="auto">
            <a:xfrm flipV="1">
              <a:off x="3953" y="2901"/>
              <a:ext cx="551" cy="84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08" name="Line 25"/>
            <p:cNvSpPr>
              <a:spLocks noChangeShapeType="1"/>
            </p:cNvSpPr>
            <p:nvPr/>
          </p:nvSpPr>
          <p:spPr bwMode="auto">
            <a:xfrm>
              <a:off x="3526" y="3386"/>
              <a:ext cx="164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09" name="Arc 26"/>
            <p:cNvSpPr>
              <a:spLocks/>
            </p:cNvSpPr>
            <p:nvPr/>
          </p:nvSpPr>
          <p:spPr bwMode="auto">
            <a:xfrm>
              <a:off x="4348" y="3148"/>
              <a:ext cx="287" cy="246"/>
            </a:xfrm>
            <a:custGeom>
              <a:avLst/>
              <a:gdLst>
                <a:gd name="T0" fmla="*/ 0 w 21600"/>
                <a:gd name="T1" fmla="*/ 0 h 21600"/>
                <a:gd name="T2" fmla="*/ 4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10" name="Text Box 27"/>
            <p:cNvSpPr txBox="1">
              <a:spLocks noChangeArrowheads="1"/>
            </p:cNvSpPr>
            <p:nvPr/>
          </p:nvSpPr>
          <p:spPr bwMode="auto">
            <a:xfrm>
              <a:off x="4692" y="2979"/>
              <a:ext cx="2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Symbol" charset="2"/>
                </a:rPr>
                <a:t>q</a:t>
              </a:r>
            </a:p>
          </p:txBody>
        </p:sp>
        <p:sp>
          <p:nvSpPr>
            <p:cNvPr id="29711" name="Line 28"/>
            <p:cNvSpPr>
              <a:spLocks noChangeShapeType="1"/>
            </p:cNvSpPr>
            <p:nvPr/>
          </p:nvSpPr>
          <p:spPr bwMode="auto">
            <a:xfrm>
              <a:off x="4504" y="2917"/>
              <a:ext cx="37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12" name="Line 29"/>
            <p:cNvSpPr>
              <a:spLocks noChangeShapeType="1"/>
            </p:cNvSpPr>
            <p:nvPr/>
          </p:nvSpPr>
          <p:spPr bwMode="auto">
            <a:xfrm flipH="1">
              <a:off x="3616" y="3739"/>
              <a:ext cx="32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13" name="Text Box 30"/>
            <p:cNvSpPr txBox="1">
              <a:spLocks noChangeArrowheads="1"/>
            </p:cNvSpPr>
            <p:nvPr/>
          </p:nvSpPr>
          <p:spPr bwMode="auto">
            <a:xfrm>
              <a:off x="4890" y="2728"/>
              <a:ext cx="3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QE</a:t>
              </a:r>
            </a:p>
          </p:txBody>
        </p:sp>
        <p:sp>
          <p:nvSpPr>
            <p:cNvPr id="29714" name="Text Box 31"/>
            <p:cNvSpPr txBox="1">
              <a:spLocks noChangeArrowheads="1"/>
            </p:cNvSpPr>
            <p:nvPr/>
          </p:nvSpPr>
          <p:spPr bwMode="auto">
            <a:xfrm>
              <a:off x="3244" y="3662"/>
              <a:ext cx="3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QE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88950" y="171450"/>
            <a:ext cx="7772400" cy="887413"/>
          </a:xfrm>
        </p:spPr>
        <p:txBody>
          <a:bodyPr/>
          <a:lstStyle/>
          <a:p>
            <a:r>
              <a:rPr lang="en-US" b="1" smtClean="0">
                <a:solidFill>
                  <a:srgbClr val="CC3399"/>
                </a:solidFill>
                <a:ea typeface="ＭＳ Ｐゴシック" charset="-128"/>
                <a:cs typeface="ＭＳ Ｐゴシック" charset="-128"/>
              </a:rPr>
              <a:t>Summary of last lecture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282575" y="1176338"/>
            <a:ext cx="8664575" cy="4114800"/>
          </a:xfrm>
        </p:spPr>
        <p:txBody>
          <a:bodyPr/>
          <a:lstStyle/>
          <a:p>
            <a:r>
              <a:rPr lang="en-US" sz="2000" dirty="0" smtClean="0">
                <a:ea typeface="ＭＳ Ｐゴシック" charset="-128"/>
                <a:cs typeface="ＭＳ Ｐゴシック" charset="-128"/>
              </a:rPr>
              <a:t>Electric field is</a:t>
            </a:r>
            <a:r>
              <a:rPr lang="en-US" sz="2000" dirty="0" smtClean="0">
                <a:ea typeface="ＭＳ Ｐゴシック" charset="-128"/>
                <a:cs typeface="ＭＳ Ｐゴシック" charset="-128"/>
              </a:rPr>
              <a:t> a vector calculated the </a:t>
            </a:r>
            <a:r>
              <a:rPr lang="en-US" sz="2000" dirty="0" smtClean="0">
                <a:ea typeface="ＭＳ Ｐゴシック" charset="-128"/>
                <a:cs typeface="ＭＳ Ｐゴシック" charset="-128"/>
              </a:rPr>
              <a:t>electric force on an imaginary</a:t>
            </a:r>
            <a:r>
              <a:rPr lang="en-US" sz="2000" dirty="0" smtClean="0">
                <a:ea typeface="ＭＳ Ｐゴシック" charset="-128"/>
                <a:cs typeface="ＭＳ Ｐゴシック" charset="-128"/>
              </a:rPr>
              <a:t> 1C </a:t>
            </a:r>
            <a:r>
              <a:rPr lang="en-US" sz="2000" dirty="0" smtClean="0">
                <a:ea typeface="ＭＳ Ｐゴシック" charset="-128"/>
                <a:cs typeface="ＭＳ Ｐゴシック" charset="-128"/>
              </a:rPr>
              <a:t>positive charge. </a:t>
            </a:r>
          </a:p>
          <a:p>
            <a:r>
              <a:rPr lang="en-US" sz="2000" dirty="0" smtClean="0">
                <a:ea typeface="ＭＳ Ｐゴシック" charset="-128"/>
                <a:cs typeface="ＭＳ Ｐゴシック" charset="-128"/>
              </a:rPr>
              <a:t>Electric field lines start or end in electric charges.</a:t>
            </a:r>
          </a:p>
          <a:p>
            <a:r>
              <a:rPr lang="en-US" sz="2000" dirty="0" smtClean="0">
                <a:ea typeface="ＭＳ Ｐゴシック" charset="-128"/>
                <a:cs typeface="ＭＳ Ｐゴシック" charset="-128"/>
              </a:rPr>
              <a:t>When fields are strong, electric field lines get closer. </a:t>
            </a:r>
          </a:p>
          <a:p>
            <a:r>
              <a:rPr lang="en-US" sz="2000" dirty="0" smtClean="0">
                <a:ea typeface="ＭＳ Ｐゴシック" charset="-128"/>
                <a:cs typeface="ＭＳ Ｐゴシック" charset="-128"/>
              </a:rPr>
              <a:t>Electric field of a single charge is |E|=kq/r</a:t>
            </a:r>
            <a:r>
              <a:rPr lang="en-US" sz="2000" baseline="30000" dirty="0" smtClean="0">
                <a:ea typeface="ＭＳ Ｐゴシック" charset="-128"/>
                <a:cs typeface="ＭＳ Ｐゴシック" charset="-128"/>
              </a:rPr>
              <a:t>2</a:t>
            </a:r>
          </a:p>
          <a:p>
            <a:r>
              <a:rPr lang="en-US" sz="2000" dirty="0" smtClean="0">
                <a:ea typeface="ＭＳ Ｐゴシック" charset="-128"/>
                <a:cs typeface="ＭＳ Ｐゴシック" charset="-128"/>
              </a:rPr>
              <a:t>The “dipole moment” vector </a:t>
            </a:r>
            <a:r>
              <a:rPr lang="en-US" sz="2000" b="1" dirty="0" err="1" smtClean="0">
                <a:ea typeface="ＭＳ Ｐゴシック" charset="-128"/>
                <a:cs typeface="ＭＳ Ｐゴシック" charset="-128"/>
              </a:rPr>
              <a:t>p</a:t>
            </a:r>
            <a:r>
              <a:rPr lang="en-US" sz="2000" dirty="0" smtClean="0">
                <a:ea typeface="ＭＳ Ｐゴシック" charset="-128"/>
                <a:cs typeface="ＭＳ Ｐゴシック" charset="-128"/>
              </a:rPr>
              <a:t> has magnitude </a:t>
            </a:r>
            <a:r>
              <a:rPr lang="en-US" sz="2000" dirty="0" err="1" smtClean="0">
                <a:ea typeface="ＭＳ Ｐゴシック" charset="-128"/>
                <a:cs typeface="ＭＳ Ｐゴシック" charset="-128"/>
              </a:rPr>
              <a:t>qa</a:t>
            </a:r>
            <a:r>
              <a:rPr lang="en-US" sz="2000" dirty="0" smtClean="0">
                <a:ea typeface="ＭＳ Ｐゴシック" charset="-128"/>
                <a:cs typeface="ＭＳ Ｐゴシック" charset="-128"/>
              </a:rPr>
              <a:t> and direction from –</a:t>
            </a:r>
            <a:r>
              <a:rPr lang="en-US" sz="2000" dirty="0" err="1" smtClean="0">
                <a:ea typeface="ＭＳ Ｐゴシック" charset="-128"/>
                <a:cs typeface="ＭＳ Ｐゴシック" charset="-128"/>
              </a:rPr>
              <a:t>ve</a:t>
            </a:r>
            <a:r>
              <a:rPr lang="en-US" sz="2000" dirty="0" smtClean="0">
                <a:ea typeface="ＭＳ Ｐゴシック" charset="-128"/>
                <a:cs typeface="ＭＳ Ｐゴシック" charset="-128"/>
              </a:rPr>
              <a:t> to +</a:t>
            </a:r>
            <a:r>
              <a:rPr lang="en-US" sz="2000" dirty="0" err="1" smtClean="0">
                <a:ea typeface="ＭＳ Ｐゴシック" charset="-128"/>
                <a:cs typeface="ＭＳ Ｐゴシック" charset="-128"/>
              </a:rPr>
              <a:t>ve</a:t>
            </a:r>
            <a:r>
              <a:rPr lang="en-US" sz="2000" dirty="0" smtClean="0">
                <a:ea typeface="ＭＳ Ｐゴシック" charset="-128"/>
                <a:cs typeface="ＭＳ Ｐゴシック" charset="-128"/>
              </a:rPr>
              <a:t> charge.</a:t>
            </a:r>
          </a:p>
          <a:p>
            <a:r>
              <a:rPr lang="en-US" sz="2000" dirty="0" smtClean="0">
                <a:ea typeface="ＭＳ Ｐゴシック" charset="-128"/>
                <a:cs typeface="ＭＳ Ｐゴシック" charset="-128"/>
              </a:rPr>
              <a:t>Far from a dipole, |E|~kp/r</a:t>
            </a:r>
            <a:r>
              <a:rPr lang="en-US" sz="2000" baseline="30000" dirty="0" smtClean="0">
                <a:ea typeface="ＭＳ Ｐゴシック" charset="-128"/>
                <a:cs typeface="ＭＳ Ｐゴシック" charset="-128"/>
              </a:rPr>
              <a:t>3</a:t>
            </a:r>
          </a:p>
        </p:txBody>
      </p:sp>
      <p:pic>
        <p:nvPicPr>
          <p:cNvPr id="18436" name="Picture 4" descr="singl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8279" y="4041914"/>
            <a:ext cx="1927161" cy="1721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8437" name="Group 9"/>
          <p:cNvGrpSpPr>
            <a:grpSpLocks/>
          </p:cNvGrpSpPr>
          <p:nvPr/>
        </p:nvGrpSpPr>
        <p:grpSpPr bwMode="auto">
          <a:xfrm>
            <a:off x="5319713" y="3922713"/>
            <a:ext cx="3273425" cy="2370137"/>
            <a:chOff x="5319889" y="3922889"/>
            <a:chExt cx="3273777" cy="2370667"/>
          </a:xfrm>
        </p:grpSpPr>
        <p:pic>
          <p:nvPicPr>
            <p:cNvPr id="18438" name="Picture 4" descr="fig3ab"/>
            <p:cNvPicPr>
              <a:picLocks noChangeAspect="1" noChangeArrowheads="1"/>
            </p:cNvPicPr>
            <p:nvPr/>
          </p:nvPicPr>
          <p:blipFill>
            <a:blip r:embed="rId4"/>
            <a:srcRect r="50208" b="8397"/>
            <a:stretch>
              <a:fillRect/>
            </a:stretch>
          </p:blipFill>
          <p:spPr bwMode="auto">
            <a:xfrm>
              <a:off x="5618515" y="3922889"/>
              <a:ext cx="2975151" cy="23706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8439" name="Straight Arrow Connector 7"/>
            <p:cNvCxnSpPr>
              <a:cxnSpLocks noChangeShapeType="1"/>
            </p:cNvCxnSpPr>
            <p:nvPr/>
          </p:nvCxnSpPr>
          <p:spPr bwMode="auto">
            <a:xfrm flipH="1">
              <a:off x="5319889" y="5108222"/>
              <a:ext cx="1651000" cy="1588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5832927" y="4691743"/>
          <a:ext cx="299357" cy="419100"/>
        </p:xfrm>
        <a:graphic>
          <a:graphicData uri="http://schemas.openxmlformats.org/presentationml/2006/ole">
            <p:oleObj spid="_x0000_s18440" name="Equation" r:id="rId5" imgW="127000" imgH="177800" progId="Equation.3">
              <p:embed/>
            </p:oleObj>
          </a:graphicData>
        </a:graphic>
      </p:graphicFrame>
      <p:sp>
        <p:nvSpPr>
          <p:cNvPr id="10" name="Rectangle 9"/>
          <p:cNvSpPr/>
          <p:nvPr/>
        </p:nvSpPr>
        <p:spPr>
          <a:xfrm>
            <a:off x="695738" y="6252770"/>
            <a:ext cx="74322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/>
              <a:t>http://</a:t>
            </a:r>
            <a:r>
              <a:rPr lang="en-US" sz="1400" dirty="0" err="1" smtClean="0"/>
              <a:t>phet.colorado.edu</a:t>
            </a:r>
            <a:r>
              <a:rPr lang="en-US" sz="1400" dirty="0" smtClean="0"/>
              <a:t>/en/simulation/electric-hockey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50838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3600" b="1">
                <a:solidFill>
                  <a:srgbClr val="CC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Computing E of a </a:t>
            </a:r>
            <a:r>
              <a:rPr lang="en-US" sz="3600" b="1" u="sng">
                <a:solidFill>
                  <a:srgbClr val="CC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continuous</a:t>
            </a:r>
            <a:r>
              <a:rPr lang="en-US" sz="3600" b="1">
                <a:solidFill>
                  <a:srgbClr val="CC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 charge distribution</a:t>
            </a:r>
            <a:endParaRPr lang="en-US">
              <a:solidFill>
                <a:srgbClr val="CC0066"/>
              </a:solidFill>
              <a:effectLst>
                <a:outerShdw blurRad="38100" dist="38100" dir="2700000" algn="tl">
                  <a:srgbClr val="DDDDDD"/>
                </a:outerShdw>
              </a:effectLst>
              <a:ea typeface="+mj-ea"/>
              <a:cs typeface="+mj-cs"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88925" y="2820988"/>
            <a:ext cx="5334000" cy="38242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ea typeface="ＭＳ Ｐゴシック" charset="-128"/>
                <a:cs typeface="ＭＳ Ｐゴシック" charset="-128"/>
              </a:rPr>
              <a:t>Approach: divide the continuous charge distribution into infinitesimally small elements</a:t>
            </a:r>
          </a:p>
          <a:p>
            <a:pPr>
              <a:lnSpc>
                <a:spcPct val="90000"/>
              </a:lnSpc>
            </a:pPr>
            <a:r>
              <a:rPr lang="en-US" sz="2800">
                <a:ea typeface="ＭＳ Ｐゴシック" charset="-128"/>
                <a:cs typeface="ＭＳ Ｐゴシック" charset="-128"/>
              </a:rPr>
              <a:t>Treat each element as a POINT charge &amp; compute its electric field</a:t>
            </a:r>
          </a:p>
          <a:p>
            <a:pPr>
              <a:lnSpc>
                <a:spcPct val="90000"/>
              </a:lnSpc>
            </a:pPr>
            <a:r>
              <a:rPr lang="en-US" sz="2800">
                <a:ea typeface="ＭＳ Ｐゴシック" charset="-128"/>
                <a:cs typeface="ＭＳ Ｐゴシック" charset="-128"/>
              </a:rPr>
              <a:t>Sum (integrate) over all elements</a:t>
            </a:r>
          </a:p>
          <a:p>
            <a:pPr>
              <a:lnSpc>
                <a:spcPct val="90000"/>
              </a:lnSpc>
            </a:pPr>
            <a:r>
              <a:rPr lang="en-US" sz="2800">
                <a:ea typeface="ＭＳ Ｐゴシック" charset="-128"/>
                <a:cs typeface="ＭＳ Ｐゴシック" charset="-128"/>
              </a:rPr>
              <a:t>Always look for symmetry to simplify life!  </a:t>
            </a:r>
          </a:p>
        </p:txBody>
      </p:sp>
      <p:sp>
        <p:nvSpPr>
          <p:cNvPr id="19460" name="Freeform 4"/>
          <p:cNvSpPr>
            <a:spLocks/>
          </p:cNvSpPr>
          <p:nvPr/>
        </p:nvSpPr>
        <p:spPr bwMode="auto">
          <a:xfrm>
            <a:off x="6507163" y="2651125"/>
            <a:ext cx="2070100" cy="1827213"/>
          </a:xfrm>
          <a:custGeom>
            <a:avLst/>
            <a:gdLst>
              <a:gd name="T0" fmla="*/ 219075 w 1304"/>
              <a:gd name="T1" fmla="*/ 877888 h 1151"/>
              <a:gd name="T2" fmla="*/ 395288 w 1304"/>
              <a:gd name="T3" fmla="*/ 455613 h 1151"/>
              <a:gd name="T4" fmla="*/ 900113 w 1304"/>
              <a:gd name="T5" fmla="*/ 61913 h 1151"/>
              <a:gd name="T6" fmla="*/ 1144588 w 1304"/>
              <a:gd name="T7" fmla="*/ 115888 h 1151"/>
              <a:gd name="T8" fmla="*/ 1335088 w 1304"/>
              <a:gd name="T9" fmla="*/ 169863 h 1151"/>
              <a:gd name="T10" fmla="*/ 1674813 w 1304"/>
              <a:gd name="T11" fmla="*/ 619125 h 1151"/>
              <a:gd name="T12" fmla="*/ 1865313 w 1304"/>
              <a:gd name="T13" fmla="*/ 714375 h 1151"/>
              <a:gd name="T14" fmla="*/ 1987550 w 1304"/>
              <a:gd name="T15" fmla="*/ 904875 h 1151"/>
              <a:gd name="T16" fmla="*/ 1633538 w 1304"/>
              <a:gd name="T17" fmla="*/ 1517650 h 1151"/>
              <a:gd name="T18" fmla="*/ 1430338 w 1304"/>
              <a:gd name="T19" fmla="*/ 1544638 h 1151"/>
              <a:gd name="T20" fmla="*/ 1130300 w 1304"/>
              <a:gd name="T21" fmla="*/ 1693863 h 1151"/>
              <a:gd name="T22" fmla="*/ 436563 w 1304"/>
              <a:gd name="T23" fmla="*/ 1693863 h 1151"/>
              <a:gd name="T24" fmla="*/ 109538 w 1304"/>
              <a:gd name="T25" fmla="*/ 1408113 h 1151"/>
              <a:gd name="T26" fmla="*/ 1588 w 1304"/>
              <a:gd name="T27" fmla="*/ 1273175 h 1151"/>
              <a:gd name="T28" fmla="*/ 82550 w 1304"/>
              <a:gd name="T29" fmla="*/ 931863 h 1151"/>
              <a:gd name="T30" fmla="*/ 204788 w 1304"/>
              <a:gd name="T31" fmla="*/ 850900 h 1151"/>
              <a:gd name="T32" fmla="*/ 219075 w 1304"/>
              <a:gd name="T33" fmla="*/ 877888 h 115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304"/>
              <a:gd name="T52" fmla="*/ 0 h 1151"/>
              <a:gd name="T53" fmla="*/ 1304 w 1304"/>
              <a:gd name="T54" fmla="*/ 1151 h 1151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304" h="1151">
                <a:moveTo>
                  <a:pt x="138" y="553"/>
                </a:moveTo>
                <a:cubicBezTo>
                  <a:pt x="153" y="431"/>
                  <a:pt x="155" y="366"/>
                  <a:pt x="249" y="287"/>
                </a:cubicBezTo>
                <a:cubicBezTo>
                  <a:pt x="320" y="148"/>
                  <a:pt x="409" y="68"/>
                  <a:pt x="567" y="39"/>
                </a:cubicBezTo>
                <a:cubicBezTo>
                  <a:pt x="625" y="0"/>
                  <a:pt x="669" y="41"/>
                  <a:pt x="721" y="73"/>
                </a:cubicBezTo>
                <a:cubicBezTo>
                  <a:pt x="752" y="92"/>
                  <a:pt x="805" y="99"/>
                  <a:pt x="841" y="107"/>
                </a:cubicBezTo>
                <a:cubicBezTo>
                  <a:pt x="873" y="228"/>
                  <a:pt x="914" y="364"/>
                  <a:pt x="1055" y="390"/>
                </a:cubicBezTo>
                <a:cubicBezTo>
                  <a:pt x="1098" y="407"/>
                  <a:pt x="1135" y="426"/>
                  <a:pt x="1175" y="450"/>
                </a:cubicBezTo>
                <a:cubicBezTo>
                  <a:pt x="1199" y="493"/>
                  <a:pt x="1225" y="529"/>
                  <a:pt x="1252" y="570"/>
                </a:cubicBezTo>
                <a:cubicBezTo>
                  <a:pt x="1304" y="765"/>
                  <a:pt x="1176" y="871"/>
                  <a:pt x="1029" y="956"/>
                </a:cubicBezTo>
                <a:cubicBezTo>
                  <a:pt x="992" y="978"/>
                  <a:pt x="944" y="968"/>
                  <a:pt x="901" y="973"/>
                </a:cubicBezTo>
                <a:cubicBezTo>
                  <a:pt x="850" y="1024"/>
                  <a:pt x="782" y="1051"/>
                  <a:pt x="712" y="1067"/>
                </a:cubicBezTo>
                <a:cubicBezTo>
                  <a:pt x="588" y="1151"/>
                  <a:pt x="414" y="1115"/>
                  <a:pt x="275" y="1067"/>
                </a:cubicBezTo>
                <a:cubicBezTo>
                  <a:pt x="223" y="981"/>
                  <a:pt x="161" y="919"/>
                  <a:pt x="69" y="887"/>
                </a:cubicBezTo>
                <a:cubicBezTo>
                  <a:pt x="3" y="821"/>
                  <a:pt x="18" y="854"/>
                  <a:pt x="1" y="802"/>
                </a:cubicBezTo>
                <a:cubicBezTo>
                  <a:pt x="6" y="728"/>
                  <a:pt x="0" y="647"/>
                  <a:pt x="52" y="587"/>
                </a:cubicBezTo>
                <a:cubicBezTo>
                  <a:pt x="58" y="580"/>
                  <a:pt x="112" y="532"/>
                  <a:pt x="129" y="536"/>
                </a:cubicBezTo>
                <a:cubicBezTo>
                  <a:pt x="135" y="538"/>
                  <a:pt x="135" y="547"/>
                  <a:pt x="138" y="553"/>
                </a:cubicBezTo>
                <a:close/>
              </a:path>
            </a:pathLst>
          </a:custGeom>
          <a:solidFill>
            <a:srgbClr val="FF7C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146925" y="3381375"/>
            <a:ext cx="655638" cy="2546350"/>
            <a:chOff x="4502" y="2130"/>
            <a:chExt cx="413" cy="1604"/>
          </a:xfrm>
        </p:grpSpPr>
        <p:sp>
          <p:nvSpPr>
            <p:cNvPr id="19562" name="Line 6"/>
            <p:cNvSpPr>
              <a:spLocks noChangeShapeType="1"/>
            </p:cNvSpPr>
            <p:nvPr/>
          </p:nvSpPr>
          <p:spPr bwMode="auto">
            <a:xfrm>
              <a:off x="4502" y="2130"/>
              <a:ext cx="260" cy="10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3" name="Line 7"/>
            <p:cNvSpPr>
              <a:spLocks noChangeShapeType="1"/>
            </p:cNvSpPr>
            <p:nvPr/>
          </p:nvSpPr>
          <p:spPr bwMode="auto">
            <a:xfrm>
              <a:off x="4771" y="3254"/>
              <a:ext cx="144" cy="48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7542213" y="3473450"/>
            <a:ext cx="123825" cy="2392363"/>
            <a:chOff x="4751" y="2188"/>
            <a:chExt cx="78" cy="1507"/>
          </a:xfrm>
        </p:grpSpPr>
        <p:sp>
          <p:nvSpPr>
            <p:cNvPr id="19560" name="Line 9"/>
            <p:cNvSpPr>
              <a:spLocks noChangeShapeType="1"/>
            </p:cNvSpPr>
            <p:nvPr/>
          </p:nvSpPr>
          <p:spPr bwMode="auto">
            <a:xfrm flipH="1">
              <a:off x="4771" y="2188"/>
              <a:ext cx="58" cy="9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1" name="Line 10"/>
            <p:cNvSpPr>
              <a:spLocks noChangeShapeType="1"/>
            </p:cNvSpPr>
            <p:nvPr/>
          </p:nvSpPr>
          <p:spPr bwMode="auto">
            <a:xfrm rot="273197">
              <a:off x="4751" y="3215"/>
              <a:ext cx="0" cy="48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9163" name="Line 11"/>
          <p:cNvSpPr>
            <a:spLocks noChangeShapeType="1"/>
          </p:cNvSpPr>
          <p:nvPr/>
        </p:nvSpPr>
        <p:spPr bwMode="auto">
          <a:xfrm rot="279786">
            <a:off x="7529513" y="5133975"/>
            <a:ext cx="258762" cy="1357313"/>
          </a:xfrm>
          <a:prstGeom prst="line">
            <a:avLst/>
          </a:prstGeom>
          <a:noFill/>
          <a:ln w="57150">
            <a:solidFill>
              <a:srgbClr val="CC0066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4" name="Rectangle 12"/>
          <p:cNvSpPr>
            <a:spLocks noChangeArrowheads="1"/>
          </p:cNvSpPr>
          <p:nvPr/>
        </p:nvSpPr>
        <p:spPr bwMode="auto">
          <a:xfrm>
            <a:off x="317500" y="1284288"/>
            <a:ext cx="8826500" cy="1428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dirty="0"/>
              <a:t>Thus far, we have only dealt with discrete, point charges. In general, a charged object has a  “continuous” charge </a:t>
            </a:r>
            <a:r>
              <a:rPr lang="en-US" dirty="0" smtClean="0"/>
              <a:t>distributed </a:t>
            </a:r>
            <a:r>
              <a:rPr lang="en-US" dirty="0"/>
              <a:t>on a line, a surface or a volume. How do we calculate the electric field produced by such an object?</a:t>
            </a:r>
          </a:p>
        </p:txBody>
      </p: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6661150" y="2835275"/>
            <a:ext cx="1674813" cy="1370013"/>
            <a:chOff x="4196" y="1786"/>
            <a:chExt cx="1055" cy="863"/>
          </a:xfrm>
        </p:grpSpPr>
        <p:grpSp>
          <p:nvGrpSpPr>
            <p:cNvPr id="19470" name="Group 14"/>
            <p:cNvGrpSpPr>
              <a:grpSpLocks/>
            </p:cNvGrpSpPr>
            <p:nvPr/>
          </p:nvGrpSpPr>
          <p:grpSpPr bwMode="auto">
            <a:xfrm>
              <a:off x="4350" y="1997"/>
              <a:ext cx="440" cy="56"/>
              <a:chOff x="4138" y="1028"/>
              <a:chExt cx="440" cy="56"/>
            </a:xfrm>
          </p:grpSpPr>
          <p:sp>
            <p:nvSpPr>
              <p:cNvPr id="19555" name="Rectangle 15"/>
              <p:cNvSpPr>
                <a:spLocks noChangeArrowheads="1"/>
              </p:cNvSpPr>
              <p:nvPr/>
            </p:nvSpPr>
            <p:spPr bwMode="auto">
              <a:xfrm>
                <a:off x="4138" y="1028"/>
                <a:ext cx="56" cy="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56" name="Rectangle 16"/>
              <p:cNvSpPr>
                <a:spLocks noChangeArrowheads="1"/>
              </p:cNvSpPr>
              <p:nvPr/>
            </p:nvSpPr>
            <p:spPr bwMode="auto">
              <a:xfrm>
                <a:off x="4234" y="1028"/>
                <a:ext cx="56" cy="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57" name="Rectangle 17"/>
              <p:cNvSpPr>
                <a:spLocks noChangeArrowheads="1"/>
              </p:cNvSpPr>
              <p:nvPr/>
            </p:nvSpPr>
            <p:spPr bwMode="auto">
              <a:xfrm>
                <a:off x="4330" y="1028"/>
                <a:ext cx="56" cy="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58" name="Rectangle 18"/>
              <p:cNvSpPr>
                <a:spLocks noChangeArrowheads="1"/>
              </p:cNvSpPr>
              <p:nvPr/>
            </p:nvSpPr>
            <p:spPr bwMode="auto">
              <a:xfrm>
                <a:off x="4426" y="1028"/>
                <a:ext cx="56" cy="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59" name="Rectangle 19"/>
              <p:cNvSpPr>
                <a:spLocks noChangeArrowheads="1"/>
              </p:cNvSpPr>
              <p:nvPr/>
            </p:nvSpPr>
            <p:spPr bwMode="auto">
              <a:xfrm>
                <a:off x="4522" y="1028"/>
                <a:ext cx="56" cy="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471" name="Group 20"/>
            <p:cNvGrpSpPr>
              <a:grpSpLocks/>
            </p:cNvGrpSpPr>
            <p:nvPr/>
          </p:nvGrpSpPr>
          <p:grpSpPr bwMode="auto">
            <a:xfrm>
              <a:off x="4752" y="2094"/>
              <a:ext cx="440" cy="56"/>
              <a:chOff x="4138" y="1028"/>
              <a:chExt cx="440" cy="56"/>
            </a:xfrm>
          </p:grpSpPr>
          <p:sp>
            <p:nvSpPr>
              <p:cNvPr id="19550" name="Rectangle 21"/>
              <p:cNvSpPr>
                <a:spLocks noChangeArrowheads="1"/>
              </p:cNvSpPr>
              <p:nvPr/>
            </p:nvSpPr>
            <p:spPr bwMode="auto">
              <a:xfrm>
                <a:off x="4138" y="1028"/>
                <a:ext cx="56" cy="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51" name="Rectangle 22"/>
              <p:cNvSpPr>
                <a:spLocks noChangeArrowheads="1"/>
              </p:cNvSpPr>
              <p:nvPr/>
            </p:nvSpPr>
            <p:spPr bwMode="auto">
              <a:xfrm>
                <a:off x="4234" y="1028"/>
                <a:ext cx="56" cy="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52" name="Rectangle 23"/>
              <p:cNvSpPr>
                <a:spLocks noChangeArrowheads="1"/>
              </p:cNvSpPr>
              <p:nvPr/>
            </p:nvSpPr>
            <p:spPr bwMode="auto">
              <a:xfrm>
                <a:off x="4330" y="1028"/>
                <a:ext cx="56" cy="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53" name="Rectangle 24"/>
              <p:cNvSpPr>
                <a:spLocks noChangeArrowheads="1"/>
              </p:cNvSpPr>
              <p:nvPr/>
            </p:nvSpPr>
            <p:spPr bwMode="auto">
              <a:xfrm>
                <a:off x="4426" y="1028"/>
                <a:ext cx="56" cy="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54" name="Rectangle 25"/>
              <p:cNvSpPr>
                <a:spLocks noChangeArrowheads="1"/>
              </p:cNvSpPr>
              <p:nvPr/>
            </p:nvSpPr>
            <p:spPr bwMode="auto">
              <a:xfrm>
                <a:off x="4522" y="1028"/>
                <a:ext cx="56" cy="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472" name="Group 26"/>
            <p:cNvGrpSpPr>
              <a:grpSpLocks/>
            </p:cNvGrpSpPr>
            <p:nvPr/>
          </p:nvGrpSpPr>
          <p:grpSpPr bwMode="auto">
            <a:xfrm>
              <a:off x="4811" y="2180"/>
              <a:ext cx="440" cy="56"/>
              <a:chOff x="4138" y="1028"/>
              <a:chExt cx="440" cy="56"/>
            </a:xfrm>
          </p:grpSpPr>
          <p:sp>
            <p:nvSpPr>
              <p:cNvPr id="19545" name="Rectangle 27"/>
              <p:cNvSpPr>
                <a:spLocks noChangeArrowheads="1"/>
              </p:cNvSpPr>
              <p:nvPr/>
            </p:nvSpPr>
            <p:spPr bwMode="auto">
              <a:xfrm>
                <a:off x="4138" y="1028"/>
                <a:ext cx="56" cy="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46" name="Rectangle 28"/>
              <p:cNvSpPr>
                <a:spLocks noChangeArrowheads="1"/>
              </p:cNvSpPr>
              <p:nvPr/>
            </p:nvSpPr>
            <p:spPr bwMode="auto">
              <a:xfrm>
                <a:off x="4234" y="1028"/>
                <a:ext cx="56" cy="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47" name="Rectangle 29"/>
              <p:cNvSpPr>
                <a:spLocks noChangeArrowheads="1"/>
              </p:cNvSpPr>
              <p:nvPr/>
            </p:nvSpPr>
            <p:spPr bwMode="auto">
              <a:xfrm>
                <a:off x="4330" y="1028"/>
                <a:ext cx="56" cy="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48" name="Rectangle 30"/>
              <p:cNvSpPr>
                <a:spLocks noChangeArrowheads="1"/>
              </p:cNvSpPr>
              <p:nvPr/>
            </p:nvSpPr>
            <p:spPr bwMode="auto">
              <a:xfrm>
                <a:off x="4426" y="1028"/>
                <a:ext cx="56" cy="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49" name="Rectangle 31"/>
              <p:cNvSpPr>
                <a:spLocks noChangeArrowheads="1"/>
              </p:cNvSpPr>
              <p:nvPr/>
            </p:nvSpPr>
            <p:spPr bwMode="auto">
              <a:xfrm>
                <a:off x="4522" y="1028"/>
                <a:ext cx="56" cy="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473" name="Group 32"/>
            <p:cNvGrpSpPr>
              <a:grpSpLocks/>
            </p:cNvGrpSpPr>
            <p:nvPr/>
          </p:nvGrpSpPr>
          <p:grpSpPr bwMode="auto">
            <a:xfrm>
              <a:off x="4657" y="2286"/>
              <a:ext cx="440" cy="56"/>
              <a:chOff x="4138" y="1028"/>
              <a:chExt cx="440" cy="56"/>
            </a:xfrm>
          </p:grpSpPr>
          <p:sp>
            <p:nvSpPr>
              <p:cNvPr id="19540" name="Rectangle 33"/>
              <p:cNvSpPr>
                <a:spLocks noChangeArrowheads="1"/>
              </p:cNvSpPr>
              <p:nvPr/>
            </p:nvSpPr>
            <p:spPr bwMode="auto">
              <a:xfrm>
                <a:off x="4138" y="1028"/>
                <a:ext cx="56" cy="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41" name="Rectangle 34"/>
              <p:cNvSpPr>
                <a:spLocks noChangeArrowheads="1"/>
              </p:cNvSpPr>
              <p:nvPr/>
            </p:nvSpPr>
            <p:spPr bwMode="auto">
              <a:xfrm>
                <a:off x="4234" y="1028"/>
                <a:ext cx="56" cy="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42" name="Rectangle 35"/>
              <p:cNvSpPr>
                <a:spLocks noChangeArrowheads="1"/>
              </p:cNvSpPr>
              <p:nvPr/>
            </p:nvSpPr>
            <p:spPr bwMode="auto">
              <a:xfrm>
                <a:off x="4330" y="1028"/>
                <a:ext cx="56" cy="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43" name="Rectangle 36"/>
              <p:cNvSpPr>
                <a:spLocks noChangeArrowheads="1"/>
              </p:cNvSpPr>
              <p:nvPr/>
            </p:nvSpPr>
            <p:spPr bwMode="auto">
              <a:xfrm>
                <a:off x="4426" y="1028"/>
                <a:ext cx="56" cy="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44" name="Rectangle 37"/>
              <p:cNvSpPr>
                <a:spLocks noChangeArrowheads="1"/>
              </p:cNvSpPr>
              <p:nvPr/>
            </p:nvSpPr>
            <p:spPr bwMode="auto">
              <a:xfrm>
                <a:off x="4522" y="1028"/>
                <a:ext cx="56" cy="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474" name="Group 38"/>
            <p:cNvGrpSpPr>
              <a:grpSpLocks/>
            </p:cNvGrpSpPr>
            <p:nvPr/>
          </p:nvGrpSpPr>
          <p:grpSpPr bwMode="auto">
            <a:xfrm>
              <a:off x="4695" y="2382"/>
              <a:ext cx="440" cy="56"/>
              <a:chOff x="4138" y="1028"/>
              <a:chExt cx="440" cy="56"/>
            </a:xfrm>
          </p:grpSpPr>
          <p:sp>
            <p:nvSpPr>
              <p:cNvPr id="19535" name="Rectangle 39"/>
              <p:cNvSpPr>
                <a:spLocks noChangeArrowheads="1"/>
              </p:cNvSpPr>
              <p:nvPr/>
            </p:nvSpPr>
            <p:spPr bwMode="auto">
              <a:xfrm>
                <a:off x="4138" y="1028"/>
                <a:ext cx="56" cy="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36" name="Rectangle 40"/>
              <p:cNvSpPr>
                <a:spLocks noChangeArrowheads="1"/>
              </p:cNvSpPr>
              <p:nvPr/>
            </p:nvSpPr>
            <p:spPr bwMode="auto">
              <a:xfrm>
                <a:off x="4234" y="1028"/>
                <a:ext cx="56" cy="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37" name="Rectangle 41"/>
              <p:cNvSpPr>
                <a:spLocks noChangeArrowheads="1"/>
              </p:cNvSpPr>
              <p:nvPr/>
            </p:nvSpPr>
            <p:spPr bwMode="auto">
              <a:xfrm>
                <a:off x="4330" y="1028"/>
                <a:ext cx="56" cy="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38" name="Rectangle 42"/>
              <p:cNvSpPr>
                <a:spLocks noChangeArrowheads="1"/>
              </p:cNvSpPr>
              <p:nvPr/>
            </p:nvSpPr>
            <p:spPr bwMode="auto">
              <a:xfrm>
                <a:off x="4426" y="1028"/>
                <a:ext cx="56" cy="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39" name="Rectangle 43"/>
              <p:cNvSpPr>
                <a:spLocks noChangeArrowheads="1"/>
              </p:cNvSpPr>
              <p:nvPr/>
            </p:nvSpPr>
            <p:spPr bwMode="auto">
              <a:xfrm>
                <a:off x="4522" y="1028"/>
                <a:ext cx="56" cy="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475" name="Group 44"/>
            <p:cNvGrpSpPr>
              <a:grpSpLocks/>
            </p:cNvGrpSpPr>
            <p:nvPr/>
          </p:nvGrpSpPr>
          <p:grpSpPr bwMode="auto">
            <a:xfrm>
              <a:off x="4762" y="2478"/>
              <a:ext cx="440" cy="56"/>
              <a:chOff x="4138" y="1028"/>
              <a:chExt cx="440" cy="56"/>
            </a:xfrm>
          </p:grpSpPr>
          <p:sp>
            <p:nvSpPr>
              <p:cNvPr id="19530" name="Rectangle 45"/>
              <p:cNvSpPr>
                <a:spLocks noChangeArrowheads="1"/>
              </p:cNvSpPr>
              <p:nvPr/>
            </p:nvSpPr>
            <p:spPr bwMode="auto">
              <a:xfrm>
                <a:off x="4138" y="1028"/>
                <a:ext cx="56" cy="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31" name="Rectangle 46"/>
              <p:cNvSpPr>
                <a:spLocks noChangeArrowheads="1"/>
              </p:cNvSpPr>
              <p:nvPr/>
            </p:nvSpPr>
            <p:spPr bwMode="auto">
              <a:xfrm>
                <a:off x="4234" y="1028"/>
                <a:ext cx="56" cy="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32" name="Rectangle 47"/>
              <p:cNvSpPr>
                <a:spLocks noChangeArrowheads="1"/>
              </p:cNvSpPr>
              <p:nvPr/>
            </p:nvSpPr>
            <p:spPr bwMode="auto">
              <a:xfrm>
                <a:off x="4330" y="1028"/>
                <a:ext cx="56" cy="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33" name="Rectangle 48"/>
              <p:cNvSpPr>
                <a:spLocks noChangeArrowheads="1"/>
              </p:cNvSpPr>
              <p:nvPr/>
            </p:nvSpPr>
            <p:spPr bwMode="auto">
              <a:xfrm>
                <a:off x="4426" y="1028"/>
                <a:ext cx="56" cy="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34" name="Rectangle 49"/>
              <p:cNvSpPr>
                <a:spLocks noChangeArrowheads="1"/>
              </p:cNvSpPr>
              <p:nvPr/>
            </p:nvSpPr>
            <p:spPr bwMode="auto">
              <a:xfrm>
                <a:off x="4522" y="1028"/>
                <a:ext cx="56" cy="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476" name="Group 50"/>
            <p:cNvGrpSpPr>
              <a:grpSpLocks/>
            </p:cNvGrpSpPr>
            <p:nvPr/>
          </p:nvGrpSpPr>
          <p:grpSpPr bwMode="auto">
            <a:xfrm>
              <a:off x="4196" y="2373"/>
              <a:ext cx="440" cy="56"/>
              <a:chOff x="4138" y="1028"/>
              <a:chExt cx="440" cy="56"/>
            </a:xfrm>
          </p:grpSpPr>
          <p:sp>
            <p:nvSpPr>
              <p:cNvPr id="19525" name="Rectangle 51"/>
              <p:cNvSpPr>
                <a:spLocks noChangeArrowheads="1"/>
              </p:cNvSpPr>
              <p:nvPr/>
            </p:nvSpPr>
            <p:spPr bwMode="auto">
              <a:xfrm>
                <a:off x="4138" y="1028"/>
                <a:ext cx="56" cy="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26" name="Rectangle 52"/>
              <p:cNvSpPr>
                <a:spLocks noChangeArrowheads="1"/>
              </p:cNvSpPr>
              <p:nvPr/>
            </p:nvSpPr>
            <p:spPr bwMode="auto">
              <a:xfrm>
                <a:off x="4234" y="1028"/>
                <a:ext cx="56" cy="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27" name="Rectangle 53"/>
              <p:cNvSpPr>
                <a:spLocks noChangeArrowheads="1"/>
              </p:cNvSpPr>
              <p:nvPr/>
            </p:nvSpPr>
            <p:spPr bwMode="auto">
              <a:xfrm>
                <a:off x="4330" y="1028"/>
                <a:ext cx="56" cy="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28" name="Rectangle 54"/>
              <p:cNvSpPr>
                <a:spLocks noChangeArrowheads="1"/>
              </p:cNvSpPr>
              <p:nvPr/>
            </p:nvSpPr>
            <p:spPr bwMode="auto">
              <a:xfrm>
                <a:off x="4426" y="1028"/>
                <a:ext cx="56" cy="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29" name="Rectangle 55"/>
              <p:cNvSpPr>
                <a:spLocks noChangeArrowheads="1"/>
              </p:cNvSpPr>
              <p:nvPr/>
            </p:nvSpPr>
            <p:spPr bwMode="auto">
              <a:xfrm>
                <a:off x="4522" y="1028"/>
                <a:ext cx="56" cy="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477" name="Group 56"/>
            <p:cNvGrpSpPr>
              <a:grpSpLocks/>
            </p:cNvGrpSpPr>
            <p:nvPr/>
          </p:nvGrpSpPr>
          <p:grpSpPr bwMode="auto">
            <a:xfrm>
              <a:off x="4397" y="2593"/>
              <a:ext cx="440" cy="56"/>
              <a:chOff x="4138" y="1028"/>
              <a:chExt cx="440" cy="56"/>
            </a:xfrm>
          </p:grpSpPr>
          <p:sp>
            <p:nvSpPr>
              <p:cNvPr id="19520" name="Rectangle 57"/>
              <p:cNvSpPr>
                <a:spLocks noChangeArrowheads="1"/>
              </p:cNvSpPr>
              <p:nvPr/>
            </p:nvSpPr>
            <p:spPr bwMode="auto">
              <a:xfrm>
                <a:off x="4138" y="1028"/>
                <a:ext cx="56" cy="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21" name="Rectangle 58"/>
              <p:cNvSpPr>
                <a:spLocks noChangeArrowheads="1"/>
              </p:cNvSpPr>
              <p:nvPr/>
            </p:nvSpPr>
            <p:spPr bwMode="auto">
              <a:xfrm>
                <a:off x="4234" y="1028"/>
                <a:ext cx="56" cy="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22" name="Rectangle 59"/>
              <p:cNvSpPr>
                <a:spLocks noChangeArrowheads="1"/>
              </p:cNvSpPr>
              <p:nvPr/>
            </p:nvSpPr>
            <p:spPr bwMode="auto">
              <a:xfrm>
                <a:off x="4330" y="1028"/>
                <a:ext cx="56" cy="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23" name="Rectangle 60"/>
              <p:cNvSpPr>
                <a:spLocks noChangeArrowheads="1"/>
              </p:cNvSpPr>
              <p:nvPr/>
            </p:nvSpPr>
            <p:spPr bwMode="auto">
              <a:xfrm>
                <a:off x="4426" y="1028"/>
                <a:ext cx="56" cy="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24" name="Rectangle 61"/>
              <p:cNvSpPr>
                <a:spLocks noChangeArrowheads="1"/>
              </p:cNvSpPr>
              <p:nvPr/>
            </p:nvSpPr>
            <p:spPr bwMode="auto">
              <a:xfrm>
                <a:off x="4522" y="1028"/>
                <a:ext cx="56" cy="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478" name="Group 62"/>
            <p:cNvGrpSpPr>
              <a:grpSpLocks/>
            </p:cNvGrpSpPr>
            <p:nvPr/>
          </p:nvGrpSpPr>
          <p:grpSpPr bwMode="auto">
            <a:xfrm>
              <a:off x="4253" y="2488"/>
              <a:ext cx="440" cy="56"/>
              <a:chOff x="4138" y="1028"/>
              <a:chExt cx="440" cy="56"/>
            </a:xfrm>
          </p:grpSpPr>
          <p:sp>
            <p:nvSpPr>
              <p:cNvPr id="19515" name="Rectangle 63"/>
              <p:cNvSpPr>
                <a:spLocks noChangeArrowheads="1"/>
              </p:cNvSpPr>
              <p:nvPr/>
            </p:nvSpPr>
            <p:spPr bwMode="auto">
              <a:xfrm>
                <a:off x="4138" y="1028"/>
                <a:ext cx="56" cy="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16" name="Rectangle 64"/>
              <p:cNvSpPr>
                <a:spLocks noChangeArrowheads="1"/>
              </p:cNvSpPr>
              <p:nvPr/>
            </p:nvSpPr>
            <p:spPr bwMode="auto">
              <a:xfrm>
                <a:off x="4234" y="1028"/>
                <a:ext cx="56" cy="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17" name="Rectangle 65"/>
              <p:cNvSpPr>
                <a:spLocks noChangeArrowheads="1"/>
              </p:cNvSpPr>
              <p:nvPr/>
            </p:nvSpPr>
            <p:spPr bwMode="auto">
              <a:xfrm>
                <a:off x="4330" y="1028"/>
                <a:ext cx="56" cy="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18" name="Rectangle 66"/>
              <p:cNvSpPr>
                <a:spLocks noChangeArrowheads="1"/>
              </p:cNvSpPr>
              <p:nvPr/>
            </p:nvSpPr>
            <p:spPr bwMode="auto">
              <a:xfrm>
                <a:off x="4426" y="1028"/>
                <a:ext cx="56" cy="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19" name="Rectangle 67"/>
              <p:cNvSpPr>
                <a:spLocks noChangeArrowheads="1"/>
              </p:cNvSpPr>
              <p:nvPr/>
            </p:nvSpPr>
            <p:spPr bwMode="auto">
              <a:xfrm>
                <a:off x="4522" y="1028"/>
                <a:ext cx="56" cy="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479" name="Group 68"/>
            <p:cNvGrpSpPr>
              <a:grpSpLocks/>
            </p:cNvGrpSpPr>
            <p:nvPr/>
          </p:nvGrpSpPr>
          <p:grpSpPr bwMode="auto">
            <a:xfrm>
              <a:off x="4436" y="1892"/>
              <a:ext cx="440" cy="56"/>
              <a:chOff x="4138" y="1028"/>
              <a:chExt cx="440" cy="56"/>
            </a:xfrm>
          </p:grpSpPr>
          <p:sp>
            <p:nvSpPr>
              <p:cNvPr id="19510" name="Rectangle 69"/>
              <p:cNvSpPr>
                <a:spLocks noChangeArrowheads="1"/>
              </p:cNvSpPr>
              <p:nvPr/>
            </p:nvSpPr>
            <p:spPr bwMode="auto">
              <a:xfrm>
                <a:off x="4138" y="1028"/>
                <a:ext cx="56" cy="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11" name="Rectangle 70"/>
              <p:cNvSpPr>
                <a:spLocks noChangeArrowheads="1"/>
              </p:cNvSpPr>
              <p:nvPr/>
            </p:nvSpPr>
            <p:spPr bwMode="auto">
              <a:xfrm>
                <a:off x="4234" y="1028"/>
                <a:ext cx="56" cy="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12" name="Rectangle 71"/>
              <p:cNvSpPr>
                <a:spLocks noChangeArrowheads="1"/>
              </p:cNvSpPr>
              <p:nvPr/>
            </p:nvSpPr>
            <p:spPr bwMode="auto">
              <a:xfrm>
                <a:off x="4330" y="1028"/>
                <a:ext cx="56" cy="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13" name="Rectangle 72"/>
              <p:cNvSpPr>
                <a:spLocks noChangeArrowheads="1"/>
              </p:cNvSpPr>
              <p:nvPr/>
            </p:nvSpPr>
            <p:spPr bwMode="auto">
              <a:xfrm>
                <a:off x="4426" y="1028"/>
                <a:ext cx="56" cy="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14" name="Rectangle 73"/>
              <p:cNvSpPr>
                <a:spLocks noChangeArrowheads="1"/>
              </p:cNvSpPr>
              <p:nvPr/>
            </p:nvSpPr>
            <p:spPr bwMode="auto">
              <a:xfrm>
                <a:off x="4522" y="1028"/>
                <a:ext cx="56" cy="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480" name="Group 74"/>
            <p:cNvGrpSpPr>
              <a:grpSpLocks/>
            </p:cNvGrpSpPr>
            <p:nvPr/>
          </p:nvGrpSpPr>
          <p:grpSpPr bwMode="auto">
            <a:xfrm>
              <a:off x="4196" y="2277"/>
              <a:ext cx="440" cy="56"/>
              <a:chOff x="4138" y="1028"/>
              <a:chExt cx="440" cy="56"/>
            </a:xfrm>
          </p:grpSpPr>
          <p:sp>
            <p:nvSpPr>
              <p:cNvPr id="19505" name="Rectangle 75"/>
              <p:cNvSpPr>
                <a:spLocks noChangeArrowheads="1"/>
              </p:cNvSpPr>
              <p:nvPr/>
            </p:nvSpPr>
            <p:spPr bwMode="auto">
              <a:xfrm>
                <a:off x="4138" y="1028"/>
                <a:ext cx="56" cy="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06" name="Rectangle 76"/>
              <p:cNvSpPr>
                <a:spLocks noChangeArrowheads="1"/>
              </p:cNvSpPr>
              <p:nvPr/>
            </p:nvSpPr>
            <p:spPr bwMode="auto">
              <a:xfrm>
                <a:off x="4234" y="1028"/>
                <a:ext cx="56" cy="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07" name="Rectangle 77"/>
              <p:cNvSpPr>
                <a:spLocks noChangeArrowheads="1"/>
              </p:cNvSpPr>
              <p:nvPr/>
            </p:nvSpPr>
            <p:spPr bwMode="auto">
              <a:xfrm>
                <a:off x="4330" y="1028"/>
                <a:ext cx="56" cy="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08" name="Rectangle 78"/>
              <p:cNvSpPr>
                <a:spLocks noChangeArrowheads="1"/>
              </p:cNvSpPr>
              <p:nvPr/>
            </p:nvSpPr>
            <p:spPr bwMode="auto">
              <a:xfrm>
                <a:off x="4426" y="1028"/>
                <a:ext cx="56" cy="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09" name="Rectangle 79"/>
              <p:cNvSpPr>
                <a:spLocks noChangeArrowheads="1"/>
              </p:cNvSpPr>
              <p:nvPr/>
            </p:nvSpPr>
            <p:spPr bwMode="auto">
              <a:xfrm>
                <a:off x="4522" y="1028"/>
                <a:ext cx="56" cy="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481" name="Group 80"/>
            <p:cNvGrpSpPr>
              <a:grpSpLocks/>
            </p:cNvGrpSpPr>
            <p:nvPr/>
          </p:nvGrpSpPr>
          <p:grpSpPr bwMode="auto">
            <a:xfrm>
              <a:off x="4293" y="2180"/>
              <a:ext cx="440" cy="56"/>
              <a:chOff x="4138" y="1028"/>
              <a:chExt cx="440" cy="56"/>
            </a:xfrm>
          </p:grpSpPr>
          <p:sp>
            <p:nvSpPr>
              <p:cNvPr id="19500" name="Rectangle 81"/>
              <p:cNvSpPr>
                <a:spLocks noChangeArrowheads="1"/>
              </p:cNvSpPr>
              <p:nvPr/>
            </p:nvSpPr>
            <p:spPr bwMode="auto">
              <a:xfrm>
                <a:off x="4138" y="1028"/>
                <a:ext cx="56" cy="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01" name="Rectangle 82"/>
              <p:cNvSpPr>
                <a:spLocks noChangeArrowheads="1"/>
              </p:cNvSpPr>
              <p:nvPr/>
            </p:nvSpPr>
            <p:spPr bwMode="auto">
              <a:xfrm>
                <a:off x="4234" y="1028"/>
                <a:ext cx="56" cy="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02" name="Rectangle 83"/>
              <p:cNvSpPr>
                <a:spLocks noChangeArrowheads="1"/>
              </p:cNvSpPr>
              <p:nvPr/>
            </p:nvSpPr>
            <p:spPr bwMode="auto">
              <a:xfrm>
                <a:off x="4330" y="1028"/>
                <a:ext cx="56" cy="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03" name="Rectangle 84"/>
              <p:cNvSpPr>
                <a:spLocks noChangeArrowheads="1"/>
              </p:cNvSpPr>
              <p:nvPr/>
            </p:nvSpPr>
            <p:spPr bwMode="auto">
              <a:xfrm>
                <a:off x="4426" y="1028"/>
                <a:ext cx="56" cy="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04" name="Rectangle 85"/>
              <p:cNvSpPr>
                <a:spLocks noChangeArrowheads="1"/>
              </p:cNvSpPr>
              <p:nvPr/>
            </p:nvSpPr>
            <p:spPr bwMode="auto">
              <a:xfrm>
                <a:off x="4522" y="1028"/>
                <a:ext cx="56" cy="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482" name="Group 86"/>
            <p:cNvGrpSpPr>
              <a:grpSpLocks/>
            </p:cNvGrpSpPr>
            <p:nvPr/>
          </p:nvGrpSpPr>
          <p:grpSpPr bwMode="auto">
            <a:xfrm>
              <a:off x="4629" y="1998"/>
              <a:ext cx="440" cy="56"/>
              <a:chOff x="4138" y="1028"/>
              <a:chExt cx="440" cy="56"/>
            </a:xfrm>
          </p:grpSpPr>
          <p:sp>
            <p:nvSpPr>
              <p:cNvPr id="19495" name="Rectangle 87"/>
              <p:cNvSpPr>
                <a:spLocks noChangeArrowheads="1"/>
              </p:cNvSpPr>
              <p:nvPr/>
            </p:nvSpPr>
            <p:spPr bwMode="auto">
              <a:xfrm>
                <a:off x="4138" y="1028"/>
                <a:ext cx="56" cy="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96" name="Rectangle 88"/>
              <p:cNvSpPr>
                <a:spLocks noChangeArrowheads="1"/>
              </p:cNvSpPr>
              <p:nvPr/>
            </p:nvSpPr>
            <p:spPr bwMode="auto">
              <a:xfrm>
                <a:off x="4234" y="1028"/>
                <a:ext cx="56" cy="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97" name="Rectangle 89"/>
              <p:cNvSpPr>
                <a:spLocks noChangeArrowheads="1"/>
              </p:cNvSpPr>
              <p:nvPr/>
            </p:nvSpPr>
            <p:spPr bwMode="auto">
              <a:xfrm>
                <a:off x="4330" y="1028"/>
                <a:ext cx="56" cy="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98" name="Rectangle 90"/>
              <p:cNvSpPr>
                <a:spLocks noChangeArrowheads="1"/>
              </p:cNvSpPr>
              <p:nvPr/>
            </p:nvSpPr>
            <p:spPr bwMode="auto">
              <a:xfrm>
                <a:off x="4426" y="1028"/>
                <a:ext cx="56" cy="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99" name="Rectangle 91"/>
              <p:cNvSpPr>
                <a:spLocks noChangeArrowheads="1"/>
              </p:cNvSpPr>
              <p:nvPr/>
            </p:nvSpPr>
            <p:spPr bwMode="auto">
              <a:xfrm>
                <a:off x="4522" y="1028"/>
                <a:ext cx="56" cy="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483" name="Group 92"/>
            <p:cNvGrpSpPr>
              <a:grpSpLocks/>
            </p:cNvGrpSpPr>
            <p:nvPr/>
          </p:nvGrpSpPr>
          <p:grpSpPr bwMode="auto">
            <a:xfrm>
              <a:off x="4474" y="1786"/>
              <a:ext cx="440" cy="56"/>
              <a:chOff x="4138" y="1028"/>
              <a:chExt cx="440" cy="56"/>
            </a:xfrm>
          </p:grpSpPr>
          <p:sp>
            <p:nvSpPr>
              <p:cNvPr id="19490" name="Rectangle 93"/>
              <p:cNvSpPr>
                <a:spLocks noChangeArrowheads="1"/>
              </p:cNvSpPr>
              <p:nvPr/>
            </p:nvSpPr>
            <p:spPr bwMode="auto">
              <a:xfrm>
                <a:off x="4138" y="1028"/>
                <a:ext cx="56" cy="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91" name="Rectangle 94"/>
              <p:cNvSpPr>
                <a:spLocks noChangeArrowheads="1"/>
              </p:cNvSpPr>
              <p:nvPr/>
            </p:nvSpPr>
            <p:spPr bwMode="auto">
              <a:xfrm>
                <a:off x="4234" y="1028"/>
                <a:ext cx="56" cy="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92" name="Rectangle 95"/>
              <p:cNvSpPr>
                <a:spLocks noChangeArrowheads="1"/>
              </p:cNvSpPr>
              <p:nvPr/>
            </p:nvSpPr>
            <p:spPr bwMode="auto">
              <a:xfrm>
                <a:off x="4330" y="1028"/>
                <a:ext cx="56" cy="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93" name="Rectangle 96"/>
              <p:cNvSpPr>
                <a:spLocks noChangeArrowheads="1"/>
              </p:cNvSpPr>
              <p:nvPr/>
            </p:nvSpPr>
            <p:spPr bwMode="auto">
              <a:xfrm>
                <a:off x="4426" y="1028"/>
                <a:ext cx="56" cy="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94" name="Rectangle 97"/>
              <p:cNvSpPr>
                <a:spLocks noChangeArrowheads="1"/>
              </p:cNvSpPr>
              <p:nvPr/>
            </p:nvSpPr>
            <p:spPr bwMode="auto">
              <a:xfrm>
                <a:off x="4522" y="1028"/>
                <a:ext cx="56" cy="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484" name="Group 98"/>
            <p:cNvGrpSpPr>
              <a:grpSpLocks/>
            </p:cNvGrpSpPr>
            <p:nvPr/>
          </p:nvGrpSpPr>
          <p:grpSpPr bwMode="auto">
            <a:xfrm>
              <a:off x="4376" y="2093"/>
              <a:ext cx="440" cy="56"/>
              <a:chOff x="4138" y="1028"/>
              <a:chExt cx="440" cy="56"/>
            </a:xfrm>
          </p:grpSpPr>
          <p:sp>
            <p:nvSpPr>
              <p:cNvPr id="19485" name="Rectangle 99"/>
              <p:cNvSpPr>
                <a:spLocks noChangeArrowheads="1"/>
              </p:cNvSpPr>
              <p:nvPr/>
            </p:nvSpPr>
            <p:spPr bwMode="auto">
              <a:xfrm>
                <a:off x="4138" y="1028"/>
                <a:ext cx="56" cy="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86" name="Rectangle 100"/>
              <p:cNvSpPr>
                <a:spLocks noChangeArrowheads="1"/>
              </p:cNvSpPr>
              <p:nvPr/>
            </p:nvSpPr>
            <p:spPr bwMode="auto">
              <a:xfrm>
                <a:off x="4234" y="1028"/>
                <a:ext cx="56" cy="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87" name="Rectangle 101"/>
              <p:cNvSpPr>
                <a:spLocks noChangeArrowheads="1"/>
              </p:cNvSpPr>
              <p:nvPr/>
            </p:nvSpPr>
            <p:spPr bwMode="auto">
              <a:xfrm>
                <a:off x="4330" y="1028"/>
                <a:ext cx="56" cy="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88" name="Rectangle 102"/>
              <p:cNvSpPr>
                <a:spLocks noChangeArrowheads="1"/>
              </p:cNvSpPr>
              <p:nvPr/>
            </p:nvSpPr>
            <p:spPr bwMode="auto">
              <a:xfrm>
                <a:off x="4426" y="1028"/>
                <a:ext cx="56" cy="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89" name="Rectangle 103"/>
              <p:cNvSpPr>
                <a:spLocks noChangeArrowheads="1"/>
              </p:cNvSpPr>
              <p:nvPr/>
            </p:nvSpPr>
            <p:spPr bwMode="auto">
              <a:xfrm>
                <a:off x="4522" y="1028"/>
                <a:ext cx="56" cy="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9466" name="Oval 104"/>
          <p:cNvSpPr>
            <a:spLocks noChangeArrowheads="1"/>
          </p:cNvSpPr>
          <p:nvPr/>
        </p:nvSpPr>
        <p:spPr bwMode="auto">
          <a:xfrm>
            <a:off x="7529513" y="5059363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0" name="Group 107"/>
          <p:cNvGrpSpPr>
            <a:grpSpLocks/>
          </p:cNvGrpSpPr>
          <p:nvPr/>
        </p:nvGrpSpPr>
        <p:grpSpPr bwMode="auto">
          <a:xfrm>
            <a:off x="7529513" y="5119688"/>
            <a:ext cx="695325" cy="1357312"/>
            <a:chOff x="4743" y="3225"/>
            <a:chExt cx="438" cy="855"/>
          </a:xfrm>
        </p:grpSpPr>
        <p:sp>
          <p:nvSpPr>
            <p:cNvPr id="19468" name="Line 105"/>
            <p:cNvSpPr>
              <a:spLocks noChangeShapeType="1"/>
            </p:cNvSpPr>
            <p:nvPr/>
          </p:nvSpPr>
          <p:spPr bwMode="auto">
            <a:xfrm rot="279786">
              <a:off x="4743" y="3225"/>
              <a:ext cx="163" cy="855"/>
            </a:xfrm>
            <a:prstGeom prst="line">
              <a:avLst/>
            </a:prstGeom>
            <a:noFill/>
            <a:ln w="57150">
              <a:solidFill>
                <a:srgbClr val="CC0066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69" name="Text Box 106"/>
            <p:cNvSpPr txBox="1">
              <a:spLocks noChangeArrowheads="1"/>
            </p:cNvSpPr>
            <p:nvPr/>
          </p:nvSpPr>
          <p:spPr bwMode="auto">
            <a:xfrm>
              <a:off x="4905" y="3444"/>
              <a:ext cx="27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4000" b="1"/>
                <a:t>?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/>
      <p:bldP spid="4916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b="1">
                <a:solidFill>
                  <a:srgbClr val="CC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Charge Density</a:t>
            </a:r>
            <a:endParaRPr lang="en-US">
              <a:solidFill>
                <a:srgbClr val="CC0066"/>
              </a:solidFill>
              <a:effectLst>
                <a:outerShdw blurRad="38100" dist="38100" dir="2700000" algn="tl">
                  <a:srgbClr val="DDDDDD"/>
                </a:outerShdw>
              </a:effectLst>
              <a:ea typeface="+mj-ea"/>
              <a:cs typeface="+mj-cs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133600"/>
            <a:ext cx="5029200" cy="4114800"/>
          </a:xfrm>
        </p:spPr>
        <p:txBody>
          <a:bodyPr/>
          <a:lstStyle/>
          <a:p>
            <a:r>
              <a:rPr lang="en-US" sz="2800">
                <a:ea typeface="ＭＳ Ｐゴシック" charset="-128"/>
                <a:cs typeface="ＭＳ Ｐゴシック" charset="-128"/>
              </a:rPr>
              <a:t>Useful idea: charge density</a:t>
            </a:r>
          </a:p>
          <a:p>
            <a:r>
              <a:rPr lang="en-US" sz="2800">
                <a:ea typeface="ＭＳ Ｐゴシック" charset="-128"/>
                <a:cs typeface="ＭＳ Ｐゴシック" charset="-128"/>
              </a:rPr>
              <a:t>Line of charge:                  charge per unit length  = </a:t>
            </a:r>
            <a:r>
              <a:rPr lang="en-US" sz="2800">
                <a:latin typeface="Symbol" charset="2"/>
                <a:ea typeface="ＭＳ Ｐゴシック" charset="-128"/>
                <a:cs typeface="ＭＳ Ｐゴシック" charset="-128"/>
              </a:rPr>
              <a:t>l</a:t>
            </a:r>
          </a:p>
          <a:p>
            <a:r>
              <a:rPr lang="en-US" sz="2800">
                <a:ea typeface="ＭＳ Ｐゴシック" charset="-128"/>
                <a:cs typeface="ＭＳ Ｐゴシック" charset="-128"/>
              </a:rPr>
              <a:t>Sheet of charge:                 charge per unit area = </a:t>
            </a:r>
            <a:r>
              <a:rPr lang="en-US" sz="2800">
                <a:latin typeface="Symbol" charset="2"/>
                <a:ea typeface="ＭＳ Ｐゴシック" charset="-128"/>
                <a:cs typeface="ＭＳ Ｐゴシック" charset="-128"/>
              </a:rPr>
              <a:t>s</a:t>
            </a:r>
          </a:p>
          <a:p>
            <a:r>
              <a:rPr lang="en-US" sz="2800">
                <a:ea typeface="ＭＳ Ｐゴシック" charset="-128"/>
                <a:cs typeface="ＭＳ Ｐゴシック" charset="-128"/>
              </a:rPr>
              <a:t>Volume of charge:             charge per unit volume =  </a:t>
            </a:r>
            <a:r>
              <a:rPr lang="en-US" sz="2800">
                <a:latin typeface="Symbol" charset="2"/>
                <a:ea typeface="ＭＳ Ｐゴシック" charset="-128"/>
                <a:cs typeface="ＭＳ Ｐゴシック" charset="-128"/>
              </a:rPr>
              <a:t>r</a:t>
            </a:r>
            <a:endParaRPr lang="en-US" sz="2800">
              <a:ea typeface="ＭＳ Ｐゴシック" charset="-128"/>
              <a:cs typeface="ＭＳ Ｐゴシック" charset="-128"/>
            </a:endParaRPr>
          </a:p>
          <a:p>
            <a:endParaRPr lang="en-US" sz="2800">
              <a:ea typeface="ＭＳ Ｐゴシック" charset="-128"/>
              <a:cs typeface="ＭＳ Ｐゴシック" charset="-128"/>
            </a:endParaRPr>
          </a:p>
          <a:p>
            <a:pPr>
              <a:buFontTx/>
              <a:buNone/>
            </a:pPr>
            <a:endParaRPr lang="en-US" sz="280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5486400" y="2209800"/>
            <a:ext cx="2514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5410200" y="2895600"/>
            <a:ext cx="2590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5943600" y="4267200"/>
            <a:ext cx="1600200" cy="1295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6477000" y="1670050"/>
            <a:ext cx="1196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Symbol" charset="2"/>
              </a:rPr>
              <a:t>l = </a:t>
            </a:r>
            <a:r>
              <a:rPr lang="en-US" b="1"/>
              <a:t>Q/L</a:t>
            </a:r>
            <a:endParaRPr lang="en-US" sz="2000" b="1"/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6019800" y="3124200"/>
            <a:ext cx="1230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bg1"/>
                </a:solidFill>
                <a:latin typeface="Symbol" charset="2"/>
              </a:rPr>
              <a:t>s = </a:t>
            </a:r>
            <a:r>
              <a:rPr lang="en-US" b="1">
                <a:solidFill>
                  <a:schemeClr val="bg1"/>
                </a:solidFill>
              </a:rPr>
              <a:t>Q/A</a:t>
            </a:r>
            <a:endParaRPr lang="en-US" sz="2000" b="1"/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5943600" y="4800600"/>
            <a:ext cx="1214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bg1"/>
                </a:solidFill>
                <a:latin typeface="Symbol" charset="2"/>
              </a:rPr>
              <a:t>r = </a:t>
            </a:r>
            <a:r>
              <a:rPr lang="en-US" b="1">
                <a:solidFill>
                  <a:schemeClr val="bg1"/>
                </a:solidFill>
              </a:rPr>
              <a:t>Q/V</a:t>
            </a:r>
            <a:endParaRPr lang="en-US" sz="2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991600" cy="1143000"/>
          </a:xfrm>
        </p:spPr>
        <p:txBody>
          <a:bodyPr/>
          <a:lstStyle/>
          <a:p>
            <a:pPr>
              <a:defRPr/>
            </a:pPr>
            <a:r>
              <a:rPr lang="en-US" sz="3600" b="1">
                <a:solidFill>
                  <a:srgbClr val="CC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Example: Field on Bisector of Charged Rod</a:t>
            </a:r>
            <a:endParaRPr lang="en-US" sz="6000" b="1">
              <a:solidFill>
                <a:srgbClr val="CC0066"/>
              </a:solidFill>
              <a:effectLst>
                <a:outerShdw blurRad="38100" dist="38100" dir="2700000" algn="tl">
                  <a:srgbClr val="DDDDDD"/>
                </a:outerShdw>
              </a:effectLst>
              <a:ea typeface="+mj-ea"/>
              <a:cs typeface="+mj-cs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524000"/>
            <a:ext cx="4495800" cy="4114800"/>
          </a:xfrm>
        </p:spPr>
        <p:txBody>
          <a:bodyPr/>
          <a:lstStyle/>
          <a:p>
            <a:r>
              <a:rPr lang="en-US" sz="2800">
                <a:ea typeface="ＭＳ Ｐゴシック" charset="-128"/>
                <a:cs typeface="ＭＳ Ｐゴシック" charset="-128"/>
              </a:rPr>
              <a:t>Uniform line of charge +Q spread over length L</a:t>
            </a:r>
          </a:p>
          <a:p>
            <a:r>
              <a:rPr lang="en-US" sz="2800">
                <a:ea typeface="ＭＳ Ｐゴシック" charset="-128"/>
                <a:cs typeface="ＭＳ Ｐゴシック" charset="-128"/>
              </a:rPr>
              <a:t>What is the direction of the electric field at a point P on the perpendicular bisector?</a:t>
            </a:r>
          </a:p>
          <a:p>
            <a:pPr>
              <a:buFontTx/>
              <a:buNone/>
            </a:pPr>
            <a:r>
              <a:rPr lang="en-US" sz="2800">
                <a:ea typeface="ＭＳ Ｐゴシック" charset="-128"/>
                <a:cs typeface="ＭＳ Ｐゴシック" charset="-128"/>
              </a:rPr>
              <a:t>(a) Field is 0.</a:t>
            </a:r>
          </a:p>
          <a:p>
            <a:pPr>
              <a:buFontTx/>
              <a:buNone/>
            </a:pPr>
            <a:r>
              <a:rPr lang="en-US" sz="2800">
                <a:ea typeface="ＭＳ Ｐゴシック" charset="-128"/>
                <a:cs typeface="ＭＳ Ｐゴシック" charset="-128"/>
              </a:rPr>
              <a:t>(b) Along +y</a:t>
            </a:r>
          </a:p>
          <a:p>
            <a:pPr>
              <a:buFontTx/>
              <a:buNone/>
            </a:pPr>
            <a:r>
              <a:rPr lang="en-US" sz="2800">
                <a:ea typeface="ＭＳ Ｐゴシック" charset="-128"/>
                <a:cs typeface="ＭＳ Ｐゴシック" charset="-128"/>
              </a:rPr>
              <a:t>(c) Along +x</a:t>
            </a:r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212725" y="5476875"/>
            <a:ext cx="466407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231775" indent="-231775">
              <a:buFontTx/>
              <a:buChar char="•"/>
            </a:pPr>
            <a:r>
              <a:rPr lang="en-US" sz="2800"/>
              <a:t>Choose symmetrically located elements of length dx</a:t>
            </a:r>
          </a:p>
          <a:p>
            <a:pPr marL="231775" indent="-231775">
              <a:buFontTx/>
              <a:buChar char="•"/>
            </a:pPr>
            <a:r>
              <a:rPr lang="en-US" sz="2800"/>
              <a:t>x components of E cancel</a:t>
            </a:r>
          </a:p>
        </p:txBody>
      </p:sp>
      <p:grpSp>
        <p:nvGrpSpPr>
          <p:cNvPr id="21509" name="Group 1048"/>
          <p:cNvGrpSpPr>
            <a:grpSpLocks/>
          </p:cNvGrpSpPr>
          <p:nvPr/>
        </p:nvGrpSpPr>
        <p:grpSpPr bwMode="auto">
          <a:xfrm>
            <a:off x="5818188" y="5170488"/>
            <a:ext cx="2578100" cy="457200"/>
            <a:chOff x="3665" y="3257"/>
            <a:chExt cx="1624" cy="288"/>
          </a:xfrm>
        </p:grpSpPr>
        <p:sp>
          <p:nvSpPr>
            <p:cNvPr id="21541" name="Line 4"/>
            <p:cNvSpPr>
              <a:spLocks noChangeShapeType="1"/>
            </p:cNvSpPr>
            <p:nvPr/>
          </p:nvSpPr>
          <p:spPr bwMode="auto">
            <a:xfrm>
              <a:off x="3665" y="3447"/>
              <a:ext cx="1250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42" name="Text Box 5"/>
            <p:cNvSpPr txBox="1">
              <a:spLocks noChangeArrowheads="1"/>
            </p:cNvSpPr>
            <p:nvPr/>
          </p:nvSpPr>
          <p:spPr bwMode="auto">
            <a:xfrm>
              <a:off x="5034" y="3257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Q</a:t>
              </a:r>
            </a:p>
          </p:txBody>
        </p:sp>
      </p:grp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5818188" y="6005513"/>
            <a:ext cx="19843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6648450" y="6094413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L</a:t>
            </a:r>
          </a:p>
        </p:txBody>
      </p:sp>
      <p:sp>
        <p:nvSpPr>
          <p:cNvPr id="21512" name="Oval 8"/>
          <p:cNvSpPr>
            <a:spLocks noChangeArrowheads="1"/>
          </p:cNvSpPr>
          <p:nvPr/>
        </p:nvSpPr>
        <p:spPr bwMode="auto">
          <a:xfrm>
            <a:off x="6669088" y="2667000"/>
            <a:ext cx="188912" cy="177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 flipH="1">
            <a:off x="6762750" y="2819400"/>
            <a:ext cx="19050" cy="2652713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6780699" y="3804475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6934200" y="2514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 flipH="1">
            <a:off x="6762750" y="5472113"/>
            <a:ext cx="0" cy="17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6573838" y="547211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o</a:t>
            </a:r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6382237" y="39410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6781800" y="5257800"/>
            <a:ext cx="152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1520" name="Group 16"/>
          <p:cNvGrpSpPr>
            <a:grpSpLocks/>
          </p:cNvGrpSpPr>
          <p:nvPr/>
        </p:nvGrpSpPr>
        <p:grpSpPr bwMode="auto">
          <a:xfrm>
            <a:off x="5257800" y="3429000"/>
            <a:ext cx="946150" cy="1177925"/>
            <a:chOff x="3552" y="890"/>
            <a:chExt cx="596" cy="742"/>
          </a:xfrm>
        </p:grpSpPr>
        <p:sp>
          <p:nvSpPr>
            <p:cNvPr id="21537" name="Line 17"/>
            <p:cNvSpPr>
              <a:spLocks noChangeShapeType="1"/>
            </p:cNvSpPr>
            <p:nvPr/>
          </p:nvSpPr>
          <p:spPr bwMode="auto">
            <a:xfrm flipV="1">
              <a:off x="3552" y="1008"/>
              <a:ext cx="0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38" name="Line 18"/>
            <p:cNvSpPr>
              <a:spLocks noChangeShapeType="1"/>
            </p:cNvSpPr>
            <p:nvPr/>
          </p:nvSpPr>
          <p:spPr bwMode="auto">
            <a:xfrm>
              <a:off x="3552" y="1632"/>
              <a:ext cx="5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39" name="Text Box 19"/>
            <p:cNvSpPr txBox="1">
              <a:spLocks noChangeArrowheads="1"/>
            </p:cNvSpPr>
            <p:nvPr/>
          </p:nvSpPr>
          <p:spPr bwMode="auto">
            <a:xfrm>
              <a:off x="3590" y="890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y</a:t>
              </a:r>
            </a:p>
          </p:txBody>
        </p:sp>
        <p:sp>
          <p:nvSpPr>
            <p:cNvPr id="21540" name="Text Box 20"/>
            <p:cNvSpPr txBox="1">
              <a:spLocks noChangeArrowheads="1"/>
            </p:cNvSpPr>
            <p:nvPr/>
          </p:nvSpPr>
          <p:spPr bwMode="auto">
            <a:xfrm>
              <a:off x="3936" y="1344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x</a:t>
              </a:r>
            </a:p>
          </p:txBody>
        </p:sp>
      </p:grp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5851525" y="1905000"/>
            <a:ext cx="1158875" cy="3916363"/>
            <a:chOff x="3686" y="1200"/>
            <a:chExt cx="730" cy="2467"/>
          </a:xfrm>
        </p:grpSpPr>
        <p:sp>
          <p:nvSpPr>
            <p:cNvPr id="21531" name="Line 26"/>
            <p:cNvSpPr>
              <a:spLocks noChangeShapeType="1"/>
            </p:cNvSpPr>
            <p:nvPr/>
          </p:nvSpPr>
          <p:spPr bwMode="auto">
            <a:xfrm flipV="1">
              <a:off x="4272" y="1200"/>
              <a:ext cx="144" cy="57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1532" name="Group 34"/>
            <p:cNvGrpSpPr>
              <a:grpSpLocks/>
            </p:cNvGrpSpPr>
            <p:nvPr/>
          </p:nvGrpSpPr>
          <p:grpSpPr bwMode="auto">
            <a:xfrm>
              <a:off x="3686" y="1200"/>
              <a:ext cx="730" cy="2467"/>
              <a:chOff x="3686" y="1200"/>
              <a:chExt cx="730" cy="2467"/>
            </a:xfrm>
          </p:grpSpPr>
          <p:sp>
            <p:nvSpPr>
              <p:cNvPr id="21533" name="Line 23"/>
              <p:cNvSpPr>
                <a:spLocks noChangeShapeType="1"/>
              </p:cNvSpPr>
              <p:nvPr/>
            </p:nvSpPr>
            <p:spPr bwMode="auto">
              <a:xfrm flipV="1">
                <a:off x="3792" y="1200"/>
                <a:ext cx="624" cy="22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1534" name="Group 32"/>
              <p:cNvGrpSpPr>
                <a:grpSpLocks/>
              </p:cNvGrpSpPr>
              <p:nvPr/>
            </p:nvGrpSpPr>
            <p:grpSpPr bwMode="auto">
              <a:xfrm>
                <a:off x="3686" y="3408"/>
                <a:ext cx="276" cy="259"/>
                <a:chOff x="3686" y="3408"/>
                <a:chExt cx="276" cy="259"/>
              </a:xfrm>
            </p:grpSpPr>
            <p:sp>
              <p:nvSpPr>
                <p:cNvPr id="21535" name="Rectangle 21"/>
                <p:cNvSpPr>
                  <a:spLocks noChangeArrowheads="1"/>
                </p:cNvSpPr>
                <p:nvPr/>
              </p:nvSpPr>
              <p:spPr bwMode="auto">
                <a:xfrm>
                  <a:off x="3792" y="3408"/>
                  <a:ext cx="48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536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3686" y="3417"/>
                  <a:ext cx="276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000"/>
                    <a:t>dx</a:t>
                  </a:r>
                </a:p>
              </p:txBody>
            </p:sp>
          </p:grpSp>
        </p:grpSp>
      </p:grpSp>
      <p:grpSp>
        <p:nvGrpSpPr>
          <p:cNvPr id="7" name="Group 36"/>
          <p:cNvGrpSpPr>
            <a:grpSpLocks/>
          </p:cNvGrpSpPr>
          <p:nvPr/>
        </p:nvGrpSpPr>
        <p:grpSpPr bwMode="auto">
          <a:xfrm>
            <a:off x="6477000" y="1905000"/>
            <a:ext cx="1200150" cy="3978275"/>
            <a:chOff x="4080" y="1200"/>
            <a:chExt cx="756" cy="2506"/>
          </a:xfrm>
        </p:grpSpPr>
        <p:sp>
          <p:nvSpPr>
            <p:cNvPr id="21525" name="Line 25"/>
            <p:cNvSpPr>
              <a:spLocks noChangeShapeType="1"/>
            </p:cNvSpPr>
            <p:nvPr/>
          </p:nvSpPr>
          <p:spPr bwMode="auto">
            <a:xfrm flipH="1" flipV="1">
              <a:off x="4080" y="1200"/>
              <a:ext cx="144" cy="52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1526" name="Group 35"/>
            <p:cNvGrpSpPr>
              <a:grpSpLocks/>
            </p:cNvGrpSpPr>
            <p:nvPr/>
          </p:nvGrpSpPr>
          <p:grpSpPr bwMode="auto">
            <a:xfrm>
              <a:off x="4080" y="1200"/>
              <a:ext cx="756" cy="2506"/>
              <a:chOff x="4080" y="1200"/>
              <a:chExt cx="756" cy="2506"/>
            </a:xfrm>
          </p:grpSpPr>
          <p:sp>
            <p:nvSpPr>
              <p:cNvPr id="21527" name="Line 24"/>
              <p:cNvSpPr>
                <a:spLocks noChangeShapeType="1"/>
              </p:cNvSpPr>
              <p:nvPr/>
            </p:nvSpPr>
            <p:spPr bwMode="auto">
              <a:xfrm flipH="1" flipV="1">
                <a:off x="4080" y="1200"/>
                <a:ext cx="624" cy="22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1528" name="Group 33"/>
              <p:cNvGrpSpPr>
                <a:grpSpLocks/>
              </p:cNvGrpSpPr>
              <p:nvPr/>
            </p:nvGrpSpPr>
            <p:grpSpPr bwMode="auto">
              <a:xfrm>
                <a:off x="4560" y="3408"/>
                <a:ext cx="276" cy="298"/>
                <a:chOff x="4560" y="3408"/>
                <a:chExt cx="276" cy="298"/>
              </a:xfrm>
            </p:grpSpPr>
            <p:sp>
              <p:nvSpPr>
                <p:cNvPr id="21529" name="Rectangle 22"/>
                <p:cNvSpPr>
                  <a:spLocks noChangeArrowheads="1"/>
                </p:cNvSpPr>
                <p:nvPr/>
              </p:nvSpPr>
              <p:spPr bwMode="auto">
                <a:xfrm>
                  <a:off x="4704" y="3408"/>
                  <a:ext cx="48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530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4560" y="3456"/>
                  <a:ext cx="276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000"/>
                    <a:t>dx</a:t>
                  </a:r>
                </a:p>
              </p:txBody>
            </p:sp>
          </p:grpSp>
        </p:grpSp>
      </p:grpSp>
      <p:sp>
        <p:nvSpPr>
          <p:cNvPr id="10270" name="Line 30"/>
          <p:cNvSpPr>
            <a:spLocks noChangeShapeType="1"/>
          </p:cNvSpPr>
          <p:nvPr/>
        </p:nvSpPr>
        <p:spPr bwMode="auto">
          <a:xfrm flipV="1">
            <a:off x="6781800" y="1295400"/>
            <a:ext cx="0" cy="1447800"/>
          </a:xfrm>
          <a:prstGeom prst="line">
            <a:avLst/>
          </a:prstGeom>
          <a:noFill/>
          <a:ln w="76200">
            <a:solidFill>
              <a:srgbClr val="CC0066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334" name="Picture 1046" descr="checkmar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9475" y="4365625"/>
            <a:ext cx="60960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7" grpId="0" autoUpdateAnimBg="0"/>
      <p:bldP spid="1027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>
                <a:solidFill>
                  <a:srgbClr val="CC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Example : Arc of Charge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981200"/>
            <a:ext cx="44958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ea typeface="ＭＳ Ｐゴシック" charset="-128"/>
                <a:cs typeface="ＭＳ Ｐゴシック" charset="-128"/>
              </a:rPr>
              <a:t>Figure shows a uniformly charged rod of charge </a:t>
            </a:r>
            <a:r>
              <a:rPr lang="en-US" sz="2800" b="1">
                <a:solidFill>
                  <a:schemeClr val="accent2"/>
                </a:solidFill>
                <a:ea typeface="ＭＳ Ｐゴシック" charset="-128"/>
                <a:cs typeface="ＭＳ Ｐゴシック" charset="-128"/>
              </a:rPr>
              <a:t>-Q</a:t>
            </a:r>
            <a:r>
              <a:rPr lang="en-US" sz="2800">
                <a:ea typeface="ＭＳ Ｐゴシック" charset="-128"/>
                <a:cs typeface="ＭＳ Ｐゴシック" charset="-128"/>
              </a:rPr>
              <a:t> bent into a circular arc of radius R, centered at (0,0).</a:t>
            </a:r>
          </a:p>
          <a:p>
            <a:pPr>
              <a:lnSpc>
                <a:spcPct val="90000"/>
              </a:lnSpc>
            </a:pPr>
            <a:r>
              <a:rPr lang="en-US" sz="2800">
                <a:ea typeface="ＭＳ Ｐゴシック" charset="-128"/>
                <a:cs typeface="ＭＳ Ｐゴシック" charset="-128"/>
              </a:rPr>
              <a:t>What is the direction of the electric field at the origin?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ea typeface="ＭＳ Ｐゴシック" charset="-128"/>
                <a:cs typeface="ＭＳ Ｐゴシック" charset="-128"/>
              </a:rPr>
              <a:t>(a) Field is 0.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ea typeface="ＭＳ Ｐゴシック" charset="-128"/>
                <a:cs typeface="ＭＳ Ｐゴシック" charset="-128"/>
              </a:rPr>
              <a:t>(b) Along +y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ea typeface="ＭＳ Ｐゴシック" charset="-128"/>
                <a:cs typeface="ＭＳ Ｐゴシック" charset="-128"/>
              </a:rPr>
              <a:t>(c) Along -y</a:t>
            </a:r>
          </a:p>
        </p:txBody>
      </p:sp>
      <p:grpSp>
        <p:nvGrpSpPr>
          <p:cNvPr id="22532" name="Group 4"/>
          <p:cNvGrpSpPr>
            <a:grpSpLocks/>
          </p:cNvGrpSpPr>
          <p:nvPr/>
        </p:nvGrpSpPr>
        <p:grpSpPr bwMode="auto">
          <a:xfrm>
            <a:off x="6477000" y="1752600"/>
            <a:ext cx="2362200" cy="2362200"/>
            <a:chOff x="3552" y="890"/>
            <a:chExt cx="576" cy="742"/>
          </a:xfrm>
        </p:grpSpPr>
        <p:sp>
          <p:nvSpPr>
            <p:cNvPr id="22548" name="Line 5"/>
            <p:cNvSpPr>
              <a:spLocks noChangeShapeType="1"/>
            </p:cNvSpPr>
            <p:nvPr/>
          </p:nvSpPr>
          <p:spPr bwMode="auto">
            <a:xfrm flipV="1">
              <a:off x="3552" y="1008"/>
              <a:ext cx="0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49" name="Line 6"/>
            <p:cNvSpPr>
              <a:spLocks noChangeShapeType="1"/>
            </p:cNvSpPr>
            <p:nvPr/>
          </p:nvSpPr>
          <p:spPr bwMode="auto">
            <a:xfrm>
              <a:off x="3552" y="1632"/>
              <a:ext cx="5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50" name="Text Box 7"/>
            <p:cNvSpPr txBox="1">
              <a:spLocks noChangeArrowheads="1"/>
            </p:cNvSpPr>
            <p:nvPr/>
          </p:nvSpPr>
          <p:spPr bwMode="auto">
            <a:xfrm>
              <a:off x="3590" y="890"/>
              <a:ext cx="82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y</a:t>
              </a:r>
            </a:p>
          </p:txBody>
        </p:sp>
        <p:sp>
          <p:nvSpPr>
            <p:cNvPr id="22551" name="Text Box 8"/>
            <p:cNvSpPr txBox="1">
              <a:spLocks noChangeArrowheads="1"/>
            </p:cNvSpPr>
            <p:nvPr/>
          </p:nvSpPr>
          <p:spPr bwMode="auto">
            <a:xfrm>
              <a:off x="3936" y="1344"/>
              <a:ext cx="45" cy="1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22533" name="Text Box 9"/>
          <p:cNvSpPr txBox="1">
            <a:spLocks noChangeArrowheads="1"/>
          </p:cNvSpPr>
          <p:nvPr/>
        </p:nvSpPr>
        <p:spPr bwMode="auto">
          <a:xfrm>
            <a:off x="8213725" y="40798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22534" name="Arc 10"/>
          <p:cNvSpPr>
            <a:spLocks/>
          </p:cNvSpPr>
          <p:nvPr/>
        </p:nvSpPr>
        <p:spPr bwMode="auto">
          <a:xfrm>
            <a:off x="6477000" y="2438400"/>
            <a:ext cx="1828800" cy="1676400"/>
          </a:xfrm>
          <a:custGeom>
            <a:avLst/>
            <a:gdLst>
              <a:gd name="T0" fmla="*/ 0 w 21600"/>
              <a:gd name="T1" fmla="*/ 0 h 21600"/>
              <a:gd name="T2" fmla="*/ 154838400 w 21600"/>
              <a:gd name="T3" fmla="*/ 130107267 h 21600"/>
              <a:gd name="T4" fmla="*/ 0 w 21600"/>
              <a:gd name="T5" fmla="*/ 13010726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7150">
            <a:solidFill>
              <a:schemeClr val="hlink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5" name="Arc 11"/>
          <p:cNvSpPr>
            <a:spLocks/>
          </p:cNvSpPr>
          <p:nvPr/>
        </p:nvSpPr>
        <p:spPr bwMode="auto">
          <a:xfrm flipH="1">
            <a:off x="4648200" y="2438400"/>
            <a:ext cx="1828800" cy="1676400"/>
          </a:xfrm>
          <a:custGeom>
            <a:avLst/>
            <a:gdLst>
              <a:gd name="T0" fmla="*/ 0 w 21600"/>
              <a:gd name="T1" fmla="*/ 0 h 21600"/>
              <a:gd name="T2" fmla="*/ 154838400 w 21600"/>
              <a:gd name="T3" fmla="*/ 130107267 h 21600"/>
              <a:gd name="T4" fmla="*/ 0 w 21600"/>
              <a:gd name="T5" fmla="*/ 13010726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7150">
            <a:solidFill>
              <a:schemeClr val="hlink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1043"/>
          <p:cNvGrpSpPr>
            <a:grpSpLocks/>
          </p:cNvGrpSpPr>
          <p:nvPr/>
        </p:nvGrpSpPr>
        <p:grpSpPr bwMode="auto">
          <a:xfrm>
            <a:off x="5029200" y="2362200"/>
            <a:ext cx="1447800" cy="1752600"/>
            <a:chOff x="3168" y="1488"/>
            <a:chExt cx="912" cy="1104"/>
          </a:xfrm>
        </p:grpSpPr>
        <p:sp>
          <p:nvSpPr>
            <p:cNvPr id="22545" name="Line 14"/>
            <p:cNvSpPr>
              <a:spLocks noChangeShapeType="1"/>
            </p:cNvSpPr>
            <p:nvPr/>
          </p:nvSpPr>
          <p:spPr bwMode="auto">
            <a:xfrm flipH="1" flipV="1">
              <a:off x="3168" y="1488"/>
              <a:ext cx="912" cy="110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46" name="Line 15"/>
            <p:cNvSpPr>
              <a:spLocks noChangeShapeType="1"/>
            </p:cNvSpPr>
            <p:nvPr/>
          </p:nvSpPr>
          <p:spPr bwMode="auto">
            <a:xfrm flipH="1" flipV="1">
              <a:off x="3696" y="2160"/>
              <a:ext cx="384" cy="432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47" name="Line 16"/>
            <p:cNvSpPr>
              <a:spLocks noChangeShapeType="1"/>
            </p:cNvSpPr>
            <p:nvPr/>
          </p:nvSpPr>
          <p:spPr bwMode="auto">
            <a:xfrm flipV="1">
              <a:off x="3312" y="1728"/>
              <a:ext cx="144" cy="96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042"/>
          <p:cNvGrpSpPr>
            <a:grpSpLocks/>
          </p:cNvGrpSpPr>
          <p:nvPr/>
        </p:nvGrpSpPr>
        <p:grpSpPr bwMode="auto">
          <a:xfrm>
            <a:off x="6477000" y="2286000"/>
            <a:ext cx="1600200" cy="1828800"/>
            <a:chOff x="4080" y="1440"/>
            <a:chExt cx="1008" cy="1152"/>
          </a:xfrm>
        </p:grpSpPr>
        <p:grpSp>
          <p:nvGrpSpPr>
            <p:cNvPr id="22541" name="Group 1041"/>
            <p:cNvGrpSpPr>
              <a:grpSpLocks/>
            </p:cNvGrpSpPr>
            <p:nvPr/>
          </p:nvGrpSpPr>
          <p:grpSpPr bwMode="auto">
            <a:xfrm>
              <a:off x="4080" y="1440"/>
              <a:ext cx="1008" cy="1152"/>
              <a:chOff x="4080" y="1440"/>
              <a:chExt cx="1008" cy="1152"/>
            </a:xfrm>
          </p:grpSpPr>
          <p:sp>
            <p:nvSpPr>
              <p:cNvPr id="22543" name="Line 12"/>
              <p:cNvSpPr>
                <a:spLocks noChangeShapeType="1"/>
              </p:cNvSpPr>
              <p:nvPr/>
            </p:nvSpPr>
            <p:spPr bwMode="auto">
              <a:xfrm flipV="1">
                <a:off x="4080" y="1440"/>
                <a:ext cx="1008" cy="1152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44" name="Line 13"/>
              <p:cNvSpPr>
                <a:spLocks noChangeShapeType="1"/>
              </p:cNvSpPr>
              <p:nvPr/>
            </p:nvSpPr>
            <p:spPr bwMode="auto">
              <a:xfrm flipV="1">
                <a:off x="4080" y="2160"/>
                <a:ext cx="336" cy="432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2542" name="Line 17"/>
            <p:cNvSpPr>
              <a:spLocks noChangeShapeType="1"/>
            </p:cNvSpPr>
            <p:nvPr/>
          </p:nvSpPr>
          <p:spPr bwMode="auto">
            <a:xfrm>
              <a:off x="4752" y="1728"/>
              <a:ext cx="96" cy="96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4267200" y="4800600"/>
            <a:ext cx="444224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en-US" sz="2800" dirty="0"/>
              <a:t> Choose symmetric elements</a:t>
            </a:r>
          </a:p>
          <a:p>
            <a:pPr>
              <a:buFontTx/>
              <a:buChar char="•"/>
            </a:pPr>
            <a:r>
              <a:rPr lang="en-US" sz="2800" dirty="0"/>
              <a:t> </a:t>
            </a:r>
            <a:r>
              <a:rPr lang="en-US" sz="2800" i="1" dirty="0" err="1" smtClean="0"/>
              <a:t>x</a:t>
            </a:r>
            <a:r>
              <a:rPr lang="en-US" sz="2800" dirty="0"/>
              <a:t>-</a:t>
            </a:r>
            <a:r>
              <a:rPr lang="en-US" sz="2800" dirty="0" smtClean="0"/>
              <a:t>components </a:t>
            </a:r>
            <a:r>
              <a:rPr lang="en-US" sz="2800" dirty="0"/>
              <a:t>cancel</a:t>
            </a:r>
            <a:r>
              <a:rPr lang="en-US" sz="2000" dirty="0"/>
              <a:t> </a:t>
            </a:r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 flipV="1">
            <a:off x="6477000" y="2667000"/>
            <a:ext cx="0" cy="1447800"/>
          </a:xfrm>
          <a:prstGeom prst="line">
            <a:avLst/>
          </a:prstGeom>
          <a:noFill/>
          <a:ln w="76200">
            <a:solidFill>
              <a:srgbClr val="CC0066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304" name="Picture 1040" descr="checkmar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81225" y="4916488"/>
            <a:ext cx="609600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2" grpId="0"/>
      <p:bldP spid="1128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3200" b="1" u="sng">
                <a:solidFill>
                  <a:srgbClr val="CC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Example  --Line of Charge: Quantitative</a:t>
            </a:r>
            <a:endParaRPr lang="en-US" b="1" u="sng">
              <a:solidFill>
                <a:srgbClr val="CC0066"/>
              </a:solidFill>
              <a:effectLst>
                <a:outerShdw blurRad="38100" dist="38100" dir="2700000" algn="tl">
                  <a:srgbClr val="DDDDDD"/>
                </a:outerShdw>
              </a:effectLst>
              <a:ea typeface="+mj-ea"/>
              <a:cs typeface="+mj-cs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981200"/>
            <a:ext cx="4495800" cy="4114800"/>
          </a:xfrm>
        </p:spPr>
        <p:txBody>
          <a:bodyPr/>
          <a:lstStyle/>
          <a:p>
            <a:r>
              <a:rPr lang="en-US" sz="2800">
                <a:ea typeface="ＭＳ Ｐゴシック" charset="-128"/>
                <a:cs typeface="ＭＳ Ｐゴシック" charset="-128"/>
              </a:rPr>
              <a:t>Uniform line of charge, length L, total charge Q</a:t>
            </a:r>
          </a:p>
          <a:p>
            <a:r>
              <a:rPr lang="en-US" sz="2800">
                <a:ea typeface="ＭＳ Ｐゴシック" charset="-128"/>
                <a:cs typeface="ＭＳ Ｐゴシック" charset="-128"/>
              </a:rPr>
              <a:t>Compute explicitly the magnitude of E at point P on perpendicular bisector</a:t>
            </a:r>
          </a:p>
          <a:p>
            <a:r>
              <a:rPr lang="en-US" sz="2800">
                <a:ea typeface="ＭＳ Ｐゴシック" charset="-128"/>
                <a:cs typeface="ＭＳ Ｐゴシック" charset="-128"/>
              </a:rPr>
              <a:t>Showed earlier that the net field at P is in the y direction -- let’s now compute this!</a:t>
            </a:r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5818188" y="4786313"/>
            <a:ext cx="1984375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7991475" y="4484688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Q</a:t>
            </a:r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5818188" y="5319713"/>
            <a:ext cx="19843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6648450" y="5408613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L</a:t>
            </a:r>
          </a:p>
        </p:txBody>
      </p:sp>
      <p:sp>
        <p:nvSpPr>
          <p:cNvPr id="23560" name="Oval 8"/>
          <p:cNvSpPr>
            <a:spLocks noChangeArrowheads="1"/>
          </p:cNvSpPr>
          <p:nvPr/>
        </p:nvSpPr>
        <p:spPr bwMode="auto">
          <a:xfrm>
            <a:off x="6669088" y="1981200"/>
            <a:ext cx="188912" cy="177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6781800" y="3200400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6934200" y="1828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 flipH="1">
            <a:off x="6762750" y="4786313"/>
            <a:ext cx="0" cy="17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6573838" y="478631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o</a:t>
            </a:r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6459538" y="28797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3566" name="Group 14"/>
          <p:cNvGrpSpPr>
            <a:grpSpLocks/>
          </p:cNvGrpSpPr>
          <p:nvPr/>
        </p:nvGrpSpPr>
        <p:grpSpPr bwMode="auto">
          <a:xfrm>
            <a:off x="5257800" y="2743200"/>
            <a:ext cx="946150" cy="1177925"/>
            <a:chOff x="3552" y="890"/>
            <a:chExt cx="596" cy="742"/>
          </a:xfrm>
        </p:grpSpPr>
        <p:sp>
          <p:nvSpPr>
            <p:cNvPr id="23568" name="Line 15"/>
            <p:cNvSpPr>
              <a:spLocks noChangeShapeType="1"/>
            </p:cNvSpPr>
            <p:nvPr/>
          </p:nvSpPr>
          <p:spPr bwMode="auto">
            <a:xfrm flipV="1">
              <a:off x="3552" y="1008"/>
              <a:ext cx="0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69" name="Line 16"/>
            <p:cNvSpPr>
              <a:spLocks noChangeShapeType="1"/>
            </p:cNvSpPr>
            <p:nvPr/>
          </p:nvSpPr>
          <p:spPr bwMode="auto">
            <a:xfrm>
              <a:off x="3552" y="1632"/>
              <a:ext cx="5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70" name="Text Box 17"/>
            <p:cNvSpPr txBox="1">
              <a:spLocks noChangeArrowheads="1"/>
            </p:cNvSpPr>
            <p:nvPr/>
          </p:nvSpPr>
          <p:spPr bwMode="auto">
            <a:xfrm>
              <a:off x="3590" y="890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y</a:t>
              </a:r>
            </a:p>
          </p:txBody>
        </p:sp>
        <p:sp>
          <p:nvSpPr>
            <p:cNvPr id="23571" name="Text Box 18"/>
            <p:cNvSpPr txBox="1">
              <a:spLocks noChangeArrowheads="1"/>
            </p:cNvSpPr>
            <p:nvPr/>
          </p:nvSpPr>
          <p:spPr bwMode="auto">
            <a:xfrm>
              <a:off x="3936" y="1344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x</a:t>
              </a:r>
            </a:p>
          </p:txBody>
        </p:sp>
      </p:grpSp>
      <p:sp>
        <p:nvSpPr>
          <p:cNvPr id="23567" name="Line 19"/>
          <p:cNvSpPr>
            <a:spLocks noChangeShapeType="1"/>
          </p:cNvSpPr>
          <p:nvPr/>
        </p:nvSpPr>
        <p:spPr bwMode="auto">
          <a:xfrm flipV="1">
            <a:off x="6762750" y="1828800"/>
            <a:ext cx="0" cy="2971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981200" y="304800"/>
            <a:ext cx="6889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3600" b="1">
                <a:solidFill>
                  <a:srgbClr val="CC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07" charset="0"/>
              </a:rPr>
              <a:t>Line Of Charge: Field on bisector</a:t>
            </a:r>
            <a:r>
              <a:rPr lang="en-US" sz="3600">
                <a:solidFill>
                  <a:srgbClr val="FF0000"/>
                </a:solidFill>
                <a:latin typeface="Times New Roman" pitchFamily="-107" charset="0"/>
              </a:rPr>
              <a:t> </a:t>
            </a:r>
            <a:endParaRPr lang="en-US" sz="3600">
              <a:solidFill>
                <a:schemeClr val="accent1"/>
              </a:solidFill>
              <a:latin typeface="Times New Roman" pitchFamily="-107" charset="0"/>
            </a:endParaRPr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2895600" y="982663"/>
            <a:ext cx="3076575" cy="541337"/>
            <a:chOff x="1824" y="619"/>
            <a:chExt cx="1938" cy="341"/>
          </a:xfrm>
        </p:grpSpPr>
        <p:sp>
          <p:nvSpPr>
            <p:cNvPr id="24621" name="Text Box 3"/>
            <p:cNvSpPr txBox="1">
              <a:spLocks noChangeArrowheads="1"/>
            </p:cNvSpPr>
            <p:nvPr/>
          </p:nvSpPr>
          <p:spPr bwMode="auto">
            <a:xfrm>
              <a:off x="1824" y="672"/>
              <a:ext cx="7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Distance</a:t>
              </a:r>
            </a:p>
          </p:txBody>
        </p:sp>
        <p:graphicFrame>
          <p:nvGraphicFramePr>
            <p:cNvPr id="24585" name="Object 9"/>
            <p:cNvGraphicFramePr>
              <a:graphicFrameLocks noChangeAspect="1"/>
            </p:cNvGraphicFramePr>
            <p:nvPr/>
          </p:nvGraphicFramePr>
          <p:xfrm>
            <a:off x="2947" y="619"/>
            <a:ext cx="815" cy="246"/>
          </p:xfrm>
          <a:graphic>
            <a:graphicData uri="http://schemas.openxmlformats.org/presentationml/2006/ole">
              <p:oleObj spid="_x0000_s24585" name="Equation" r:id="rId3" imgW="838080" imgH="253800" progId="Equation.3">
                <p:embed/>
              </p:oleObj>
            </a:graphicData>
          </a:graphic>
        </p:graphicFrame>
      </p:grpSp>
      <p:graphicFrame>
        <p:nvGraphicFramePr>
          <p:cNvPr id="14341" name="Object 2"/>
          <p:cNvGraphicFramePr>
            <a:graphicFrameLocks noChangeAspect="1"/>
          </p:cNvGraphicFramePr>
          <p:nvPr/>
        </p:nvGraphicFramePr>
        <p:xfrm>
          <a:off x="2944813" y="2641600"/>
          <a:ext cx="3941762" cy="1139825"/>
        </p:xfrm>
        <a:graphic>
          <a:graphicData uri="http://schemas.openxmlformats.org/presentationml/2006/ole">
            <p:oleObj spid="_x0000_s24578" name="Equation" r:id="rId4" imgW="1358640" imgH="393480" progId="Equation.DSMT4">
              <p:embed/>
            </p:oleObj>
          </a:graphicData>
        </a:graphic>
      </p:graphicFrame>
      <p:grpSp>
        <p:nvGrpSpPr>
          <p:cNvPr id="3" name="Group 43"/>
          <p:cNvGrpSpPr>
            <a:grpSpLocks/>
          </p:cNvGrpSpPr>
          <p:nvPr/>
        </p:nvGrpSpPr>
        <p:grpSpPr bwMode="auto">
          <a:xfrm>
            <a:off x="2638425" y="1652588"/>
            <a:ext cx="2847975" cy="922337"/>
            <a:chOff x="1662" y="1041"/>
            <a:chExt cx="1794" cy="581"/>
          </a:xfrm>
        </p:grpSpPr>
        <p:graphicFrame>
          <p:nvGraphicFramePr>
            <p:cNvPr id="24584" name="Object 8"/>
            <p:cNvGraphicFramePr>
              <a:graphicFrameLocks noChangeAspect="1"/>
            </p:cNvGraphicFramePr>
            <p:nvPr/>
          </p:nvGraphicFramePr>
          <p:xfrm>
            <a:off x="2852" y="1041"/>
            <a:ext cx="604" cy="581"/>
          </p:xfrm>
          <a:graphic>
            <a:graphicData uri="http://schemas.openxmlformats.org/presentationml/2006/ole">
              <p:oleObj spid="_x0000_s24584" name="Equation" r:id="rId5" imgW="634680" imgH="609480" progId="Equation.3">
                <p:embed/>
              </p:oleObj>
            </a:graphicData>
          </a:graphic>
        </p:graphicFrame>
        <p:sp>
          <p:nvSpPr>
            <p:cNvPr id="24620" name="Text Box 7"/>
            <p:cNvSpPr txBox="1">
              <a:spLocks noChangeArrowheads="1"/>
            </p:cNvSpPr>
            <p:nvPr/>
          </p:nvSpPr>
          <p:spPr bwMode="auto">
            <a:xfrm>
              <a:off x="1662" y="1065"/>
              <a:ext cx="1234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Charge </a:t>
              </a:r>
            </a:p>
            <a:p>
              <a:r>
                <a:rPr lang="en-US"/>
                <a:t>per unit length</a:t>
              </a:r>
            </a:p>
          </p:txBody>
        </p:sp>
      </p:grpSp>
      <p:graphicFrame>
        <p:nvGraphicFramePr>
          <p:cNvPr id="14344" name="Object 3"/>
          <p:cNvGraphicFramePr>
            <a:graphicFrameLocks noChangeAspect="1"/>
          </p:cNvGraphicFramePr>
          <p:nvPr/>
        </p:nvGraphicFramePr>
        <p:xfrm>
          <a:off x="3484563" y="3962400"/>
          <a:ext cx="4918075" cy="1098550"/>
        </p:xfrm>
        <a:graphic>
          <a:graphicData uri="http://schemas.openxmlformats.org/presentationml/2006/ole">
            <p:oleObj spid="_x0000_s24579" name="Equation" r:id="rId6" imgW="3073320" imgH="685800" progId="Equation.3">
              <p:embed/>
            </p:oleObj>
          </a:graphicData>
        </a:graphic>
      </p:graphicFrame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4495800" y="3270250"/>
          <a:ext cx="150813" cy="315913"/>
        </p:xfrm>
        <a:graphic>
          <a:graphicData uri="http://schemas.openxmlformats.org/presentationml/2006/ole">
            <p:oleObj spid="_x0000_s24580" name="Equation" r:id="rId7" imgW="152280" imgH="317160" progId="Equation.3">
              <p:embed/>
            </p:oleObj>
          </a:graphicData>
        </a:graphic>
      </p:graphicFrame>
      <p:sp>
        <p:nvSpPr>
          <p:cNvPr id="24589" name="Line 10"/>
          <p:cNvSpPr>
            <a:spLocks noChangeShapeType="1"/>
          </p:cNvSpPr>
          <p:nvPr/>
        </p:nvSpPr>
        <p:spPr bwMode="auto">
          <a:xfrm>
            <a:off x="304800" y="5000625"/>
            <a:ext cx="1984375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0" name="Text Box 11"/>
          <p:cNvSpPr txBox="1">
            <a:spLocks noChangeArrowheads="1"/>
          </p:cNvSpPr>
          <p:nvPr/>
        </p:nvSpPr>
        <p:spPr bwMode="auto">
          <a:xfrm>
            <a:off x="2478088" y="4699000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Q</a:t>
            </a:r>
          </a:p>
        </p:txBody>
      </p:sp>
      <p:sp>
        <p:nvSpPr>
          <p:cNvPr id="24591" name="Line 12"/>
          <p:cNvSpPr>
            <a:spLocks noChangeShapeType="1"/>
          </p:cNvSpPr>
          <p:nvPr/>
        </p:nvSpPr>
        <p:spPr bwMode="auto">
          <a:xfrm>
            <a:off x="304800" y="5534025"/>
            <a:ext cx="19843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2" name="Text Box 13"/>
          <p:cNvSpPr txBox="1">
            <a:spLocks noChangeArrowheads="1"/>
          </p:cNvSpPr>
          <p:nvPr/>
        </p:nvSpPr>
        <p:spPr bwMode="auto">
          <a:xfrm>
            <a:off x="1135063" y="5622925"/>
            <a:ext cx="369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L</a:t>
            </a:r>
          </a:p>
        </p:txBody>
      </p:sp>
      <p:sp>
        <p:nvSpPr>
          <p:cNvPr id="24593" name="Oval 14"/>
          <p:cNvSpPr>
            <a:spLocks noChangeArrowheads="1"/>
          </p:cNvSpPr>
          <p:nvPr/>
        </p:nvSpPr>
        <p:spPr bwMode="auto">
          <a:xfrm>
            <a:off x="1155700" y="2246313"/>
            <a:ext cx="188913" cy="177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4" name="Line 15"/>
          <p:cNvSpPr>
            <a:spLocks noChangeShapeType="1"/>
          </p:cNvSpPr>
          <p:nvPr/>
        </p:nvSpPr>
        <p:spPr bwMode="auto">
          <a:xfrm>
            <a:off x="1249363" y="2335213"/>
            <a:ext cx="0" cy="2665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5" name="Text Box 16"/>
          <p:cNvSpPr txBox="1">
            <a:spLocks noChangeArrowheads="1"/>
          </p:cNvSpPr>
          <p:nvPr/>
        </p:nvSpPr>
        <p:spPr bwMode="auto">
          <a:xfrm>
            <a:off x="1344613" y="2957513"/>
            <a:ext cx="319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4596" name="Text Box 17"/>
          <p:cNvSpPr txBox="1">
            <a:spLocks noChangeArrowheads="1"/>
          </p:cNvSpPr>
          <p:nvPr/>
        </p:nvSpPr>
        <p:spPr bwMode="auto">
          <a:xfrm>
            <a:off x="777875" y="2122488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24597" name="Text Box 18"/>
          <p:cNvSpPr txBox="1">
            <a:spLocks noChangeArrowheads="1"/>
          </p:cNvSpPr>
          <p:nvPr/>
        </p:nvSpPr>
        <p:spPr bwMode="auto">
          <a:xfrm>
            <a:off x="1060450" y="500062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o</a:t>
            </a:r>
          </a:p>
        </p:txBody>
      </p: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1249363" y="1584325"/>
            <a:ext cx="692150" cy="715963"/>
            <a:chOff x="787" y="576"/>
            <a:chExt cx="436" cy="451"/>
          </a:xfrm>
        </p:grpSpPr>
        <p:sp>
          <p:nvSpPr>
            <p:cNvPr id="24618" name="Line 22"/>
            <p:cNvSpPr>
              <a:spLocks noChangeShapeType="1"/>
            </p:cNvSpPr>
            <p:nvPr/>
          </p:nvSpPr>
          <p:spPr bwMode="auto">
            <a:xfrm flipV="1">
              <a:off x="787" y="635"/>
              <a:ext cx="119" cy="3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19" name="Text Box 23"/>
            <p:cNvSpPr txBox="1">
              <a:spLocks noChangeArrowheads="1"/>
            </p:cNvSpPr>
            <p:nvPr/>
          </p:nvSpPr>
          <p:spPr bwMode="auto">
            <a:xfrm>
              <a:off x="894" y="576"/>
              <a:ext cx="3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dE</a:t>
              </a:r>
            </a:p>
          </p:txBody>
        </p:sp>
      </p:grpSp>
      <p:sp>
        <p:nvSpPr>
          <p:cNvPr id="24599" name="Text Box 24"/>
          <p:cNvSpPr txBox="1">
            <a:spLocks noChangeArrowheads="1"/>
          </p:cNvSpPr>
          <p:nvPr/>
        </p:nvSpPr>
        <p:spPr bwMode="auto">
          <a:xfrm>
            <a:off x="946150" y="30940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400050" y="3989388"/>
            <a:ext cx="849313" cy="1557337"/>
            <a:chOff x="252" y="2513"/>
            <a:chExt cx="535" cy="981"/>
          </a:xfrm>
        </p:grpSpPr>
        <p:sp>
          <p:nvSpPr>
            <p:cNvPr id="24609" name="Text Box 19"/>
            <p:cNvSpPr txBox="1">
              <a:spLocks noChangeArrowheads="1"/>
            </p:cNvSpPr>
            <p:nvPr/>
          </p:nvSpPr>
          <p:spPr bwMode="auto">
            <a:xfrm>
              <a:off x="490" y="3206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x</a:t>
              </a:r>
            </a:p>
          </p:txBody>
        </p:sp>
        <p:grpSp>
          <p:nvGrpSpPr>
            <p:cNvPr id="24610" name="Group 28"/>
            <p:cNvGrpSpPr>
              <a:grpSpLocks/>
            </p:cNvGrpSpPr>
            <p:nvPr/>
          </p:nvGrpSpPr>
          <p:grpSpPr bwMode="auto">
            <a:xfrm>
              <a:off x="252" y="2513"/>
              <a:ext cx="535" cy="749"/>
              <a:chOff x="252" y="2091"/>
              <a:chExt cx="535" cy="749"/>
            </a:xfrm>
          </p:grpSpPr>
          <p:sp>
            <p:nvSpPr>
              <p:cNvPr id="24611" name="Line 29"/>
              <p:cNvSpPr>
                <a:spLocks noChangeShapeType="1"/>
              </p:cNvSpPr>
              <p:nvPr/>
            </p:nvSpPr>
            <p:spPr bwMode="auto">
              <a:xfrm flipH="1">
                <a:off x="787" y="2728"/>
                <a:ext cx="0" cy="1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612" name="Line 30"/>
              <p:cNvSpPr>
                <a:spLocks noChangeShapeType="1"/>
              </p:cNvSpPr>
              <p:nvPr/>
            </p:nvSpPr>
            <p:spPr bwMode="auto">
              <a:xfrm>
                <a:off x="371" y="2482"/>
                <a:ext cx="0" cy="2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613" name="Line 31"/>
              <p:cNvSpPr>
                <a:spLocks noChangeShapeType="1"/>
              </p:cNvSpPr>
              <p:nvPr/>
            </p:nvSpPr>
            <p:spPr bwMode="auto">
              <a:xfrm>
                <a:off x="490" y="2482"/>
                <a:ext cx="0" cy="2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614" name="Line 32"/>
              <p:cNvSpPr>
                <a:spLocks noChangeShapeType="1"/>
              </p:cNvSpPr>
              <p:nvPr/>
            </p:nvSpPr>
            <p:spPr bwMode="auto">
              <a:xfrm>
                <a:off x="311" y="2370"/>
                <a:ext cx="17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615" name="Text Box 33"/>
              <p:cNvSpPr txBox="1">
                <a:spLocks noChangeArrowheads="1"/>
              </p:cNvSpPr>
              <p:nvPr/>
            </p:nvSpPr>
            <p:spPr bwMode="auto">
              <a:xfrm>
                <a:off x="252" y="2091"/>
                <a:ext cx="26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/>
                  <a:t>dx</a:t>
                </a:r>
                <a:endParaRPr lang="en-US"/>
              </a:p>
            </p:txBody>
          </p:sp>
          <p:sp>
            <p:nvSpPr>
              <p:cNvPr id="24616" name="Line 34"/>
              <p:cNvSpPr>
                <a:spLocks noChangeShapeType="1"/>
              </p:cNvSpPr>
              <p:nvPr/>
            </p:nvSpPr>
            <p:spPr bwMode="auto">
              <a:xfrm>
                <a:off x="430" y="2840"/>
                <a:ext cx="35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617" name="Rectangle 35"/>
              <p:cNvSpPr>
                <a:spLocks noChangeArrowheads="1"/>
              </p:cNvSpPr>
              <p:nvPr/>
            </p:nvSpPr>
            <p:spPr bwMode="auto">
              <a:xfrm>
                <a:off x="384" y="2688"/>
                <a:ext cx="144" cy="4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7" name="Group 39"/>
          <p:cNvGrpSpPr>
            <a:grpSpLocks/>
          </p:cNvGrpSpPr>
          <p:nvPr/>
        </p:nvGrpSpPr>
        <p:grpSpPr bwMode="auto">
          <a:xfrm>
            <a:off x="669925" y="2389188"/>
            <a:ext cx="579438" cy="2576512"/>
            <a:chOff x="422" y="1505"/>
            <a:chExt cx="365" cy="1623"/>
          </a:xfrm>
        </p:grpSpPr>
        <p:sp>
          <p:nvSpPr>
            <p:cNvPr id="24605" name="Line 20"/>
            <p:cNvSpPr>
              <a:spLocks noChangeShapeType="1"/>
            </p:cNvSpPr>
            <p:nvPr/>
          </p:nvSpPr>
          <p:spPr bwMode="auto">
            <a:xfrm flipV="1">
              <a:off x="430" y="1505"/>
              <a:ext cx="357" cy="162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4606" name="Group 25"/>
            <p:cNvGrpSpPr>
              <a:grpSpLocks/>
            </p:cNvGrpSpPr>
            <p:nvPr/>
          </p:nvGrpSpPr>
          <p:grpSpPr bwMode="auto">
            <a:xfrm>
              <a:off x="609" y="2143"/>
              <a:ext cx="178" cy="224"/>
              <a:chOff x="609" y="1721"/>
              <a:chExt cx="178" cy="224"/>
            </a:xfrm>
          </p:grpSpPr>
          <p:sp>
            <p:nvSpPr>
              <p:cNvPr id="24608" name="Arc 26"/>
              <p:cNvSpPr>
                <a:spLocks/>
              </p:cNvSpPr>
              <p:nvPr/>
            </p:nvSpPr>
            <p:spPr bwMode="auto">
              <a:xfrm flipH="1" flipV="1">
                <a:off x="609" y="1889"/>
                <a:ext cx="178" cy="56"/>
              </a:xfrm>
              <a:custGeom>
                <a:avLst/>
                <a:gdLst>
                  <a:gd name="T0" fmla="*/ 0 w 21600"/>
                  <a:gd name="T1" fmla="*/ 0 h 21600"/>
                  <a:gd name="T2" fmla="*/ 1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aphicFrame>
            <p:nvGraphicFramePr>
              <p:cNvPr id="24583" name="Object 7"/>
              <p:cNvGraphicFramePr>
                <a:graphicFrameLocks noChangeAspect="1"/>
              </p:cNvGraphicFramePr>
              <p:nvPr/>
            </p:nvGraphicFramePr>
            <p:xfrm>
              <a:off x="609" y="1721"/>
              <a:ext cx="148" cy="176"/>
            </p:xfrm>
            <a:graphic>
              <a:graphicData uri="http://schemas.openxmlformats.org/presentationml/2006/ole">
                <p:oleObj spid="_x0000_s24583" name="Equation" r:id="rId8" imgW="190440" imgH="241200" progId="Equation.3">
                  <p:embed/>
                </p:oleObj>
              </a:graphicData>
            </a:graphic>
          </p:graphicFrame>
        </p:grpSp>
        <p:sp>
          <p:nvSpPr>
            <p:cNvPr id="24607" name="Text Box 36"/>
            <p:cNvSpPr txBox="1">
              <a:spLocks noChangeArrowheads="1"/>
            </p:cNvSpPr>
            <p:nvPr/>
          </p:nvSpPr>
          <p:spPr bwMode="auto">
            <a:xfrm>
              <a:off x="422" y="2000"/>
              <a:ext cx="2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/>
                <a:t>d</a:t>
              </a:r>
            </a:p>
          </p:txBody>
        </p:sp>
      </p:grpSp>
      <p:graphicFrame>
        <p:nvGraphicFramePr>
          <p:cNvPr id="14373" name="Object 5"/>
          <p:cNvGraphicFramePr>
            <a:graphicFrameLocks noChangeAspect="1"/>
          </p:cNvGraphicFramePr>
          <p:nvPr/>
        </p:nvGraphicFramePr>
        <p:xfrm>
          <a:off x="6583363" y="1670050"/>
          <a:ext cx="2320925" cy="784225"/>
        </p:xfrm>
        <a:graphic>
          <a:graphicData uri="http://schemas.openxmlformats.org/presentationml/2006/ole">
            <p:oleObj spid="_x0000_s24581" name="Equation" r:id="rId9" imgW="2031840" imgH="685800" progId="Equation.3">
              <p:embed/>
            </p:oleObj>
          </a:graphicData>
        </a:graphic>
      </p:graphicFrame>
      <p:graphicFrame>
        <p:nvGraphicFramePr>
          <p:cNvPr id="14380" name="Object 6"/>
          <p:cNvGraphicFramePr>
            <a:graphicFrameLocks noChangeAspect="1"/>
          </p:cNvGraphicFramePr>
          <p:nvPr/>
        </p:nvGraphicFramePr>
        <p:xfrm>
          <a:off x="3657600" y="5348288"/>
          <a:ext cx="3994150" cy="1187450"/>
        </p:xfrm>
        <a:graphic>
          <a:graphicData uri="http://schemas.openxmlformats.org/presentationml/2006/ole">
            <p:oleObj spid="_x0000_s24582" name="Equation" r:id="rId10" imgW="2730240" imgH="812520" progId="Equation.3">
              <p:embed/>
            </p:oleObj>
          </a:graphicData>
        </a:graphic>
      </p:graphicFrame>
      <p:grpSp>
        <p:nvGrpSpPr>
          <p:cNvPr id="9" name="Group 47"/>
          <p:cNvGrpSpPr>
            <a:grpSpLocks/>
          </p:cNvGrpSpPr>
          <p:nvPr/>
        </p:nvGrpSpPr>
        <p:grpSpPr bwMode="auto">
          <a:xfrm>
            <a:off x="1158875" y="1112838"/>
            <a:ext cx="303213" cy="1173162"/>
            <a:chOff x="730" y="701"/>
            <a:chExt cx="191" cy="739"/>
          </a:xfrm>
        </p:grpSpPr>
        <p:sp>
          <p:nvSpPr>
            <p:cNvPr id="24603" name="Line 45"/>
            <p:cNvSpPr>
              <a:spLocks noChangeShapeType="1"/>
            </p:cNvSpPr>
            <p:nvPr/>
          </p:nvSpPr>
          <p:spPr bwMode="auto">
            <a:xfrm flipV="1">
              <a:off x="778" y="701"/>
              <a:ext cx="0" cy="7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04" name="Text Box 46"/>
            <p:cNvSpPr txBox="1">
              <a:spLocks noChangeArrowheads="1"/>
            </p:cNvSpPr>
            <p:nvPr/>
          </p:nvSpPr>
          <p:spPr bwMode="auto">
            <a:xfrm>
              <a:off x="730" y="1010"/>
              <a:ext cx="19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Symbol" charset="2"/>
                </a:rPr>
                <a:t>q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3600" b="1">
                <a:solidFill>
                  <a:srgbClr val="CC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Line Of Charge: Field on bisector</a:t>
            </a:r>
            <a:endParaRPr lang="en-US" sz="6000" b="1">
              <a:solidFill>
                <a:srgbClr val="CC0066"/>
              </a:solidFill>
              <a:effectLst>
                <a:outerShdw blurRad="38100" dist="38100" dir="2700000" algn="tl">
                  <a:srgbClr val="DDDDDD"/>
                </a:outerShdw>
              </a:effectLst>
              <a:ea typeface="+mj-ea"/>
              <a:cs typeface="+mj-cs"/>
            </a:endParaRPr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425450" y="990600"/>
          <a:ext cx="3070225" cy="912813"/>
        </p:xfrm>
        <a:graphic>
          <a:graphicData uri="http://schemas.openxmlformats.org/presentationml/2006/ole">
            <p:oleObj spid="_x0000_s25602" name="Equation" r:id="rId3" imgW="2730240" imgH="812520" progId="Equation.3">
              <p:embed/>
            </p:oleObj>
          </a:graphicData>
        </a:graphic>
      </p:graphicFrame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73050" y="2146300"/>
            <a:ext cx="7783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/>
              <a:t>What is the field E very far away from the line (L&lt;&lt;a)?</a:t>
            </a:r>
          </a:p>
        </p:txBody>
      </p:sp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6507163" y="989013"/>
          <a:ext cx="1947862" cy="895350"/>
        </p:xfrm>
        <a:graphic>
          <a:graphicData uri="http://schemas.openxmlformats.org/presentationml/2006/ole">
            <p:oleObj spid="_x0000_s25603" name="Equation" r:id="rId4" imgW="1460160" imgH="672840" progId="Equation.3">
              <p:embed/>
            </p:oleObj>
          </a:graphicData>
        </a:graphic>
      </p:graphicFrame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3565525" y="990600"/>
          <a:ext cx="2792413" cy="904875"/>
        </p:xfrm>
        <a:graphic>
          <a:graphicData uri="http://schemas.openxmlformats.org/presentationml/2006/ole">
            <p:oleObj spid="_x0000_s25604" name="Equation" r:id="rId5" imgW="2552400" imgH="825480" progId="Equation.3">
              <p:embed/>
            </p:oleObj>
          </a:graphicData>
        </a:graphic>
      </p:graphicFrame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33400" y="4632325"/>
            <a:ext cx="8201025" cy="1447800"/>
            <a:chOff x="336" y="3024"/>
            <a:chExt cx="5166" cy="912"/>
          </a:xfrm>
        </p:grpSpPr>
        <p:graphicFrame>
          <p:nvGraphicFramePr>
            <p:cNvPr id="25606" name="Object 6"/>
            <p:cNvGraphicFramePr>
              <a:graphicFrameLocks noChangeAspect="1"/>
            </p:cNvGraphicFramePr>
            <p:nvPr/>
          </p:nvGraphicFramePr>
          <p:xfrm>
            <a:off x="336" y="3024"/>
            <a:ext cx="2022" cy="727"/>
          </p:xfrm>
          <a:graphic>
            <a:graphicData uri="http://schemas.openxmlformats.org/presentationml/2006/ole">
              <p:oleObj spid="_x0000_s25606" name="Equation" r:id="rId6" imgW="1866600" imgH="672840" progId="Equation.3">
                <p:embed/>
              </p:oleObj>
            </a:graphicData>
          </a:graphic>
        </p:graphicFrame>
        <p:grpSp>
          <p:nvGrpSpPr>
            <p:cNvPr id="25613" name="Group 28"/>
            <p:cNvGrpSpPr>
              <a:grpSpLocks/>
            </p:cNvGrpSpPr>
            <p:nvPr/>
          </p:nvGrpSpPr>
          <p:grpSpPr bwMode="auto">
            <a:xfrm>
              <a:off x="2832" y="3120"/>
              <a:ext cx="1488" cy="816"/>
              <a:chOff x="3696" y="3216"/>
              <a:chExt cx="1488" cy="816"/>
            </a:xfrm>
          </p:grpSpPr>
          <p:sp>
            <p:nvSpPr>
              <p:cNvPr id="25624" name="Line 11"/>
              <p:cNvSpPr>
                <a:spLocks noChangeShapeType="1"/>
              </p:cNvSpPr>
              <p:nvPr/>
            </p:nvSpPr>
            <p:spPr bwMode="auto">
              <a:xfrm>
                <a:off x="3696" y="3648"/>
                <a:ext cx="1488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25" name="Line 12"/>
              <p:cNvSpPr>
                <a:spLocks noChangeShapeType="1"/>
              </p:cNvSpPr>
              <p:nvPr/>
            </p:nvSpPr>
            <p:spPr bwMode="auto">
              <a:xfrm flipV="1">
                <a:off x="3744" y="321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26" name="Line 13"/>
              <p:cNvSpPr>
                <a:spLocks noChangeShapeType="1"/>
              </p:cNvSpPr>
              <p:nvPr/>
            </p:nvSpPr>
            <p:spPr bwMode="auto">
              <a:xfrm flipV="1">
                <a:off x="3942" y="321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27" name="Line 14"/>
              <p:cNvSpPr>
                <a:spLocks noChangeShapeType="1"/>
              </p:cNvSpPr>
              <p:nvPr/>
            </p:nvSpPr>
            <p:spPr bwMode="auto">
              <a:xfrm flipV="1">
                <a:off x="4141" y="321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28" name="Line 15"/>
              <p:cNvSpPr>
                <a:spLocks noChangeShapeType="1"/>
              </p:cNvSpPr>
              <p:nvPr/>
            </p:nvSpPr>
            <p:spPr bwMode="auto">
              <a:xfrm flipV="1">
                <a:off x="4340" y="321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29" name="Line 16"/>
              <p:cNvSpPr>
                <a:spLocks noChangeShapeType="1"/>
              </p:cNvSpPr>
              <p:nvPr/>
            </p:nvSpPr>
            <p:spPr bwMode="auto">
              <a:xfrm flipV="1">
                <a:off x="4539" y="321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30" name="Line 17"/>
              <p:cNvSpPr>
                <a:spLocks noChangeShapeType="1"/>
              </p:cNvSpPr>
              <p:nvPr/>
            </p:nvSpPr>
            <p:spPr bwMode="auto">
              <a:xfrm flipV="1">
                <a:off x="4738" y="321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31" name="Line 18"/>
              <p:cNvSpPr>
                <a:spLocks noChangeShapeType="1"/>
              </p:cNvSpPr>
              <p:nvPr/>
            </p:nvSpPr>
            <p:spPr bwMode="auto">
              <a:xfrm flipV="1">
                <a:off x="4937" y="321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32" name="Line 19"/>
              <p:cNvSpPr>
                <a:spLocks noChangeShapeType="1"/>
              </p:cNvSpPr>
              <p:nvPr/>
            </p:nvSpPr>
            <p:spPr bwMode="auto">
              <a:xfrm flipV="1">
                <a:off x="5136" y="321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33" name="Line 20"/>
              <p:cNvSpPr>
                <a:spLocks noChangeShapeType="1"/>
              </p:cNvSpPr>
              <p:nvPr/>
            </p:nvSpPr>
            <p:spPr bwMode="auto">
              <a:xfrm flipV="1">
                <a:off x="3744" y="374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34" name="Line 21"/>
              <p:cNvSpPr>
                <a:spLocks noChangeShapeType="1"/>
              </p:cNvSpPr>
              <p:nvPr/>
            </p:nvSpPr>
            <p:spPr bwMode="auto">
              <a:xfrm flipV="1">
                <a:off x="3942" y="374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35" name="Line 22"/>
              <p:cNvSpPr>
                <a:spLocks noChangeShapeType="1"/>
              </p:cNvSpPr>
              <p:nvPr/>
            </p:nvSpPr>
            <p:spPr bwMode="auto">
              <a:xfrm flipV="1">
                <a:off x="4141" y="374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36" name="Line 23"/>
              <p:cNvSpPr>
                <a:spLocks noChangeShapeType="1"/>
              </p:cNvSpPr>
              <p:nvPr/>
            </p:nvSpPr>
            <p:spPr bwMode="auto">
              <a:xfrm flipV="1">
                <a:off x="4340" y="374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37" name="Line 24"/>
              <p:cNvSpPr>
                <a:spLocks noChangeShapeType="1"/>
              </p:cNvSpPr>
              <p:nvPr/>
            </p:nvSpPr>
            <p:spPr bwMode="auto">
              <a:xfrm flipV="1">
                <a:off x="4539" y="374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38" name="Line 25"/>
              <p:cNvSpPr>
                <a:spLocks noChangeShapeType="1"/>
              </p:cNvSpPr>
              <p:nvPr/>
            </p:nvSpPr>
            <p:spPr bwMode="auto">
              <a:xfrm flipV="1">
                <a:off x="4738" y="374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39" name="Line 26"/>
              <p:cNvSpPr>
                <a:spLocks noChangeShapeType="1"/>
              </p:cNvSpPr>
              <p:nvPr/>
            </p:nvSpPr>
            <p:spPr bwMode="auto">
              <a:xfrm flipV="1">
                <a:off x="4937" y="374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40" name="Line 27"/>
              <p:cNvSpPr>
                <a:spLocks noChangeShapeType="1"/>
              </p:cNvSpPr>
              <p:nvPr/>
            </p:nvSpPr>
            <p:spPr bwMode="auto">
              <a:xfrm flipV="1">
                <a:off x="5136" y="374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5614" name="Group 38"/>
            <p:cNvGrpSpPr>
              <a:grpSpLocks/>
            </p:cNvGrpSpPr>
            <p:nvPr/>
          </p:nvGrpSpPr>
          <p:grpSpPr bwMode="auto">
            <a:xfrm>
              <a:off x="4713" y="3216"/>
              <a:ext cx="789" cy="719"/>
              <a:chOff x="4713" y="3216"/>
              <a:chExt cx="789" cy="719"/>
            </a:xfrm>
          </p:grpSpPr>
          <p:sp>
            <p:nvSpPr>
              <p:cNvPr id="25615" name="Oval 29"/>
              <p:cNvSpPr>
                <a:spLocks noChangeArrowheads="1"/>
              </p:cNvSpPr>
              <p:nvPr/>
            </p:nvSpPr>
            <p:spPr bwMode="auto">
              <a:xfrm>
                <a:off x="5088" y="355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16" name="Line 30"/>
              <p:cNvSpPr>
                <a:spLocks noChangeShapeType="1"/>
              </p:cNvSpPr>
              <p:nvPr/>
            </p:nvSpPr>
            <p:spPr bwMode="auto">
              <a:xfrm flipV="1">
                <a:off x="5115" y="321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17" name="Line 31"/>
              <p:cNvSpPr>
                <a:spLocks noChangeShapeType="1"/>
              </p:cNvSpPr>
              <p:nvPr/>
            </p:nvSpPr>
            <p:spPr bwMode="auto">
              <a:xfrm rot="2559262" flipV="1">
                <a:off x="5290" y="3270"/>
                <a:ext cx="1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18" name="Line 32"/>
              <p:cNvSpPr>
                <a:spLocks noChangeShapeType="1"/>
              </p:cNvSpPr>
              <p:nvPr/>
            </p:nvSpPr>
            <p:spPr bwMode="auto">
              <a:xfrm>
                <a:off x="5184" y="3586"/>
                <a:ext cx="31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19" name="Line 33"/>
              <p:cNvSpPr>
                <a:spLocks noChangeShapeType="1"/>
              </p:cNvSpPr>
              <p:nvPr/>
            </p:nvSpPr>
            <p:spPr bwMode="auto">
              <a:xfrm flipV="1">
                <a:off x="5117" y="3647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20" name="Line 34"/>
              <p:cNvSpPr>
                <a:spLocks noChangeShapeType="1"/>
              </p:cNvSpPr>
              <p:nvPr/>
            </p:nvSpPr>
            <p:spPr bwMode="auto">
              <a:xfrm>
                <a:off x="4713" y="3570"/>
                <a:ext cx="31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21" name="Line 35"/>
              <p:cNvSpPr>
                <a:spLocks noChangeShapeType="1"/>
              </p:cNvSpPr>
              <p:nvPr/>
            </p:nvSpPr>
            <p:spPr bwMode="auto">
              <a:xfrm rot="2709268" flipV="1">
                <a:off x="4945" y="3606"/>
                <a:ext cx="1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22" name="Line 36"/>
              <p:cNvSpPr>
                <a:spLocks noChangeShapeType="1"/>
              </p:cNvSpPr>
              <p:nvPr/>
            </p:nvSpPr>
            <p:spPr bwMode="auto">
              <a:xfrm rot="-2535839" flipH="1" flipV="1">
                <a:off x="5302" y="3608"/>
                <a:ext cx="1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23" name="Line 37"/>
              <p:cNvSpPr>
                <a:spLocks noChangeShapeType="1"/>
              </p:cNvSpPr>
              <p:nvPr/>
            </p:nvSpPr>
            <p:spPr bwMode="auto">
              <a:xfrm rot="-2507339" flipH="1" flipV="1">
                <a:off x="4940" y="3249"/>
                <a:ext cx="1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684213" y="4095750"/>
            <a:ext cx="6859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/>
              <a:t>What is field E if the line is infinitely long (L &gt;&gt; a)?</a:t>
            </a:r>
            <a:endParaRPr lang="en-US"/>
          </a:p>
        </p:txBody>
      </p:sp>
      <p:graphicFrame>
        <p:nvGraphicFramePr>
          <p:cNvPr id="45061" name="Object 5"/>
          <p:cNvGraphicFramePr>
            <a:graphicFrameLocks noChangeAspect="1"/>
          </p:cNvGraphicFramePr>
          <p:nvPr/>
        </p:nvGraphicFramePr>
        <p:xfrm>
          <a:off x="1308100" y="2720975"/>
          <a:ext cx="4121150" cy="1108075"/>
        </p:xfrm>
        <a:graphic>
          <a:graphicData uri="http://schemas.openxmlformats.org/presentationml/2006/ole">
            <p:oleObj spid="_x0000_s25605" name="Equation" r:id="rId7" imgW="1650960" imgH="444240" progId="Equation.DSMT4">
              <p:embed/>
            </p:oleObj>
          </a:graphicData>
        </a:graphic>
      </p:graphicFrame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5835650" y="2814638"/>
            <a:ext cx="278923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/>
              <a:t>Far away, any “localized” charge looks like a point charge</a:t>
            </a:r>
            <a:r>
              <a:rPr lang="en-US"/>
              <a:t> </a:t>
            </a: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273050" y="6115050"/>
            <a:ext cx="8870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/>
              <a:t>Q=</a:t>
            </a:r>
            <a:r>
              <a:rPr lang="en-US" sz="1800">
                <a:latin typeface="Symbol" charset="2"/>
              </a:rPr>
              <a:t>l</a:t>
            </a:r>
            <a:r>
              <a:rPr lang="en-US" sz="1800"/>
              <a:t>L is infinite! This is not a physical situation, it is an approximation for when we are very close to the charged line (and then it “looks” infinite!).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build="p"/>
      <p:bldP spid="45059" grpId="0"/>
      <p:bldP spid="45062" grpId="0"/>
      <p:bldP spid="45063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7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7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5304</TotalTime>
  <Words>939</Words>
  <Application>Microsoft Macintosh PowerPoint</Application>
  <PresentationFormat>On-screen Show (4:3)</PresentationFormat>
  <Paragraphs>132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Times New Roman</vt:lpstr>
      <vt:lpstr>ＭＳ Ｐゴシック</vt:lpstr>
      <vt:lpstr>Arial</vt:lpstr>
      <vt:lpstr>Calibri</vt:lpstr>
      <vt:lpstr>Wingdings</vt:lpstr>
      <vt:lpstr>Symbol</vt:lpstr>
      <vt:lpstr>Default Design</vt:lpstr>
      <vt:lpstr>MathType 5.0 Equation</vt:lpstr>
      <vt:lpstr>Microsoft Equation 3.0</vt:lpstr>
      <vt:lpstr>Microsoft Equation</vt:lpstr>
      <vt:lpstr>Physics 2102 </vt:lpstr>
      <vt:lpstr>Summary of last lecture</vt:lpstr>
      <vt:lpstr>Computing E of a continuous charge distribution</vt:lpstr>
      <vt:lpstr>Charge Density</vt:lpstr>
      <vt:lpstr>Example: Field on Bisector of Charged Rod</vt:lpstr>
      <vt:lpstr>Example : Arc of Charge</vt:lpstr>
      <vt:lpstr>Example  --Line of Charge: Quantitative</vt:lpstr>
      <vt:lpstr>Slide 8</vt:lpstr>
      <vt:lpstr>Line Of Charge: Field on bisector</vt:lpstr>
      <vt:lpstr>Arc of Charge</vt:lpstr>
      <vt:lpstr>Electric field lines and forces</vt:lpstr>
      <vt:lpstr>Electric charges and fields</vt:lpstr>
      <vt:lpstr>Electric Dipole in a Uniform Field</vt:lpstr>
    </vt:vector>
  </TitlesOfParts>
  <Company>Louisiana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2102 Spring 2002</dc:title>
  <dc:subject>Lecture 1</dc:subject>
  <dc:creator>Gabriela Gonzalez</dc:creator>
  <cp:lastModifiedBy>Gabriela Gonzalez</cp:lastModifiedBy>
  <cp:revision>128</cp:revision>
  <cp:lastPrinted>2000-12-06T22:56:08Z</cp:lastPrinted>
  <dcterms:created xsi:type="dcterms:W3CDTF">2011-01-23T21:48:28Z</dcterms:created>
  <dcterms:modified xsi:type="dcterms:W3CDTF">2011-01-23T22:00:36Z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1</vt:i4>
  </property>
  <property fmtid="{D5CDD505-2E9C-101B-9397-08002B2CF9AE}" pid="7" name="MailAddress">
    <vt:lpwstr>gig1@psu.edu</vt:lpwstr>
  </property>
  <property fmtid="{D5CDD505-2E9C-101B-9397-08002B2CF9AE}" pid="8" name="HomePage">
    <vt:lpwstr>http://class.phys.psu.edu/p212f00/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C:\00Teaching\P212\lecture\html</vt:lpwstr>
  </property>
</Properties>
</file>