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2"/>
  </p:notesMasterIdLst>
  <p:handoutMasterIdLst>
    <p:handoutMasterId r:id="rId13"/>
  </p:handoutMasterIdLst>
  <p:sldIdLst>
    <p:sldId id="257" r:id="rId2"/>
    <p:sldId id="259" r:id="rId3"/>
    <p:sldId id="258" r:id="rId4"/>
    <p:sldId id="264" r:id="rId5"/>
    <p:sldId id="260" r:id="rId6"/>
    <p:sldId id="266" r:id="rId7"/>
    <p:sldId id="262" r:id="rId8"/>
    <p:sldId id="261" r:id="rId9"/>
    <p:sldId id="263" r:id="rId10"/>
    <p:sldId id="265" r:id="rId11"/>
  </p:sldIdLst>
  <p:sldSz cx="9144000" cy="6858000" type="screen4x3"/>
  <p:notesSz cx="7315200" cy="9601200"/>
  <p:defaultTextStyle>
    <a:defPPr>
      <a:defRPr lang="en-US"/>
    </a:defPPr>
    <a:lvl1pPr algn="l" rtl="0" eaLnBrk="0" fontAlgn="base" hangingPunct="0">
      <a:spcBef>
        <a:spcPct val="0"/>
      </a:spcBef>
      <a:spcAft>
        <a:spcPct val="0"/>
      </a:spcAft>
      <a:defRPr sz="2400" kern="1200">
        <a:solidFill>
          <a:schemeClr val="tx1"/>
        </a:solidFill>
        <a:latin typeface="Times New Roman" pitchFamily="-110"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10"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10"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10"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10" charset="0"/>
        <a:ea typeface="+mn-ea"/>
        <a:cs typeface="+mn-cs"/>
      </a:defRPr>
    </a:lvl5pPr>
    <a:lvl6pPr marL="2286000" algn="l" defTabSz="457200" rtl="0" eaLnBrk="1" latinLnBrk="0" hangingPunct="1">
      <a:defRPr sz="2400" kern="1200">
        <a:solidFill>
          <a:schemeClr val="tx1"/>
        </a:solidFill>
        <a:latin typeface="Times New Roman" pitchFamily="-110" charset="0"/>
        <a:ea typeface="+mn-ea"/>
        <a:cs typeface="+mn-cs"/>
      </a:defRPr>
    </a:lvl6pPr>
    <a:lvl7pPr marL="2743200" algn="l" defTabSz="457200" rtl="0" eaLnBrk="1" latinLnBrk="0" hangingPunct="1">
      <a:defRPr sz="2400" kern="1200">
        <a:solidFill>
          <a:schemeClr val="tx1"/>
        </a:solidFill>
        <a:latin typeface="Times New Roman" pitchFamily="-110" charset="0"/>
        <a:ea typeface="+mn-ea"/>
        <a:cs typeface="+mn-cs"/>
      </a:defRPr>
    </a:lvl7pPr>
    <a:lvl8pPr marL="3200400" algn="l" defTabSz="457200" rtl="0" eaLnBrk="1" latinLnBrk="0" hangingPunct="1">
      <a:defRPr sz="2400" kern="1200">
        <a:solidFill>
          <a:schemeClr val="tx1"/>
        </a:solidFill>
        <a:latin typeface="Times New Roman" pitchFamily="-110" charset="0"/>
        <a:ea typeface="+mn-ea"/>
        <a:cs typeface="+mn-cs"/>
      </a:defRPr>
    </a:lvl8pPr>
    <a:lvl9pPr marL="3657600" algn="l" defTabSz="457200" rtl="0" eaLnBrk="1" latinLnBrk="0" hangingPunct="1">
      <a:defRPr sz="2400" kern="1200">
        <a:solidFill>
          <a:schemeClr val="tx1"/>
        </a:solidFill>
        <a:latin typeface="Times New Roman" pitchFamily="-11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FF0000"/>
    <a:srgbClr val="CC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p:cViewPr varScale="1">
        <p:scale>
          <a:sx n="112" d="100"/>
          <a:sy n="112" d="100"/>
        </p:scale>
        <p:origin x="-520"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defTabSz="965200">
              <a:defRPr sz="1200"/>
            </a:lvl1pPr>
          </a:lstStyle>
          <a:p>
            <a:endParaRPr lang="en-US"/>
          </a:p>
        </p:txBody>
      </p:sp>
      <p:sp>
        <p:nvSpPr>
          <p:cNvPr id="31747" name="Rectangle 3"/>
          <p:cNvSpPr>
            <a:spLocks noGrp="1" noChangeArrowheads="1"/>
          </p:cNvSpPr>
          <p:nvPr>
            <p:ph type="dt" sz="quarter" idx="1"/>
          </p:nvPr>
        </p:nvSpPr>
        <p:spPr bwMode="auto">
          <a:xfrm>
            <a:off x="4143375" y="0"/>
            <a:ext cx="3170238" cy="479425"/>
          </a:xfrm>
          <a:prstGeom prst="rect">
            <a:avLst/>
          </a:prstGeom>
          <a:noFill/>
          <a:ln w="9525">
            <a:noFill/>
            <a:miter lim="800000"/>
            <a:headEnd/>
            <a:tailEnd/>
          </a:ln>
          <a:effectLst/>
        </p:spPr>
        <p:txBody>
          <a:bodyPr vert="horz" wrap="square" lIns="96654" tIns="48327" rIns="96654" bIns="48327" numCol="1" anchor="t" anchorCtr="0" compatLnSpc="1">
            <a:prstTxWarp prst="textNoShape">
              <a:avLst/>
            </a:prstTxWarp>
          </a:bodyPr>
          <a:lstStyle>
            <a:lvl1pPr algn="r" defTabSz="965200">
              <a:defRPr sz="1200"/>
            </a:lvl1pPr>
          </a:lstStyle>
          <a:p>
            <a:endParaRPr lang="en-US"/>
          </a:p>
        </p:txBody>
      </p:sp>
      <p:sp>
        <p:nvSpPr>
          <p:cNvPr id="31748" name="Rectangle 4"/>
          <p:cNvSpPr>
            <a:spLocks noGrp="1" noChangeArrowheads="1"/>
          </p:cNvSpPr>
          <p:nvPr>
            <p:ph type="ftr" sz="quarter" idx="2"/>
          </p:nvPr>
        </p:nvSpPr>
        <p:spPr bwMode="auto">
          <a:xfrm>
            <a:off x="0" y="9120188"/>
            <a:ext cx="3170238" cy="479425"/>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defTabSz="965200">
              <a:defRPr sz="1200"/>
            </a:lvl1pPr>
          </a:lstStyle>
          <a:p>
            <a:endParaRPr lang="en-US"/>
          </a:p>
        </p:txBody>
      </p:sp>
      <p:sp>
        <p:nvSpPr>
          <p:cNvPr id="31749" name="Rectangle 5"/>
          <p:cNvSpPr>
            <a:spLocks noGrp="1" noChangeArrowheads="1"/>
          </p:cNvSpPr>
          <p:nvPr>
            <p:ph type="sldNum" sz="quarter" idx="3"/>
          </p:nvPr>
        </p:nvSpPr>
        <p:spPr bwMode="auto">
          <a:xfrm>
            <a:off x="4143375" y="9120188"/>
            <a:ext cx="3170238" cy="479425"/>
          </a:xfrm>
          <a:prstGeom prst="rect">
            <a:avLst/>
          </a:prstGeom>
          <a:noFill/>
          <a:ln w="9525">
            <a:noFill/>
            <a:miter lim="800000"/>
            <a:headEnd/>
            <a:tailEnd/>
          </a:ln>
          <a:effectLst/>
        </p:spPr>
        <p:txBody>
          <a:bodyPr vert="horz" wrap="square" lIns="96654" tIns="48327" rIns="96654" bIns="48327" numCol="1" anchor="b" anchorCtr="0" compatLnSpc="1">
            <a:prstTxWarp prst="textNoShape">
              <a:avLst/>
            </a:prstTxWarp>
          </a:bodyPr>
          <a:lstStyle>
            <a:lvl1pPr algn="r" defTabSz="965200">
              <a:defRPr sz="1200"/>
            </a:lvl1pPr>
          </a:lstStyle>
          <a:p>
            <a:fld id="{94F86198-C7EC-DB47-B025-3D088611F2F7}"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4819"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4820"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34821"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4822"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4823"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2BF536F8-344E-F14D-BEC7-C7B94762F53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10"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FF2C2B-624C-FA47-A74D-886A0D04BB5A}" type="slidenum">
              <a:rPr lang="en-US"/>
              <a:pPr/>
              <a:t>1</a:t>
            </a:fld>
            <a:endParaRPr lang="en-US"/>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smtClean="0"/>
            </a:lvl1pPr>
          </a:lstStyle>
          <a:p>
            <a:fld id="{D326E7A5-251F-544B-81B4-4661FC2B49C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smtClean="0"/>
            </a:lvl1pPr>
          </a:lstStyle>
          <a:p>
            <a:fld id="{9F3E183C-81A3-1B4E-A7C3-4A1FA788338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smtClean="0"/>
            </a:lvl1pPr>
          </a:lstStyle>
          <a:p>
            <a:fld id="{4CED8C63-F8CD-6942-BA95-91C63F34E74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smtClean="0"/>
            </a:lvl1pPr>
          </a:lstStyle>
          <a:p>
            <a:fld id="{CDBC9DD1-B936-E741-AE70-0B2C0A0DD347}"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8400"/>
            <a:ext cx="1905000" cy="457200"/>
          </a:xfrm>
          <a:prstGeom prst="rect">
            <a:avLst/>
          </a:prstGeom>
        </p:spPr>
        <p:txBody>
          <a:bodyPr/>
          <a:lstStyle>
            <a:lvl1pPr>
              <a:defRPr smtClean="0"/>
            </a:lvl1pPr>
          </a:lstStyle>
          <a:p>
            <a:fld id="{C0ABB9AB-213D-1641-BD0E-D4C0297152F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smtClean="0"/>
            </a:lvl1pPr>
          </a:lstStyle>
          <a:p>
            <a:fld id="{5529A4DF-7388-5846-8C04-6E1B6409033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8400"/>
            <a:ext cx="1905000" cy="457200"/>
          </a:xfrm>
          <a:prstGeom prst="rect">
            <a:avLst/>
          </a:prstGeom>
        </p:spPr>
        <p:txBody>
          <a:bodyPr/>
          <a:lstStyle>
            <a:lvl1pPr>
              <a:defRPr smtClean="0"/>
            </a:lvl1pPr>
          </a:lstStyle>
          <a:p>
            <a:fld id="{1A67CE35-E4E0-944C-BC8A-767C8E6F21E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8400"/>
            <a:ext cx="1905000" cy="457200"/>
          </a:xfrm>
          <a:prstGeom prst="rect">
            <a:avLst/>
          </a:prstGeom>
        </p:spPr>
        <p:txBody>
          <a:bodyPr/>
          <a:lstStyle>
            <a:lvl1pPr>
              <a:defRPr smtClean="0"/>
            </a:lvl1pPr>
          </a:lstStyle>
          <a:p>
            <a:fld id="{5F9F4352-F573-0B41-86BA-5A11D295759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6553200" y="6248400"/>
            <a:ext cx="1905000" cy="457200"/>
          </a:xfrm>
          <a:prstGeom prst="rect">
            <a:avLst/>
          </a:prstGeom>
        </p:spPr>
        <p:txBody>
          <a:bodyPr/>
          <a:lstStyle>
            <a:lvl1pPr>
              <a:defRPr smtClean="0"/>
            </a:lvl1pPr>
          </a:lstStyle>
          <a:p>
            <a:fld id="{2549B1E5-971E-C449-B54B-AE8F53C22452}"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smtClean="0"/>
            </a:lvl1pPr>
          </a:lstStyle>
          <a:p>
            <a:fld id="{360AC552-1B40-6B40-B977-31253E1550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85800" y="6248400"/>
            <a:ext cx="1905000" cy="45720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8400"/>
            <a:ext cx="1905000" cy="457200"/>
          </a:xfrm>
          <a:prstGeom prst="rect">
            <a:avLst/>
          </a:prstGeom>
        </p:spPr>
        <p:txBody>
          <a:bodyPr/>
          <a:lstStyle>
            <a:lvl1pPr>
              <a:defRPr smtClean="0"/>
            </a:lvl1pPr>
          </a:lstStyle>
          <a:p>
            <a:fld id="{DD654653-48F7-CF44-B8D6-CB554AC2D3B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0"/>
            <a:ext cx="7772400" cy="990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228600" y="1219200"/>
            <a:ext cx="8686800" cy="5410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3600" b="1">
          <a:solidFill>
            <a:srgbClr val="CC0066"/>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10" charset="0"/>
        </a:defRPr>
      </a:lvl2pPr>
      <a:lvl3pPr algn="ctr" rtl="0" eaLnBrk="0" fontAlgn="base" hangingPunct="0">
        <a:spcBef>
          <a:spcPct val="0"/>
        </a:spcBef>
        <a:spcAft>
          <a:spcPct val="0"/>
        </a:spcAft>
        <a:defRPr sz="4400">
          <a:solidFill>
            <a:schemeClr val="tx2"/>
          </a:solidFill>
          <a:latin typeface="Times New Roman" pitchFamily="-110" charset="0"/>
        </a:defRPr>
      </a:lvl3pPr>
      <a:lvl4pPr algn="ctr" rtl="0" eaLnBrk="0" fontAlgn="base" hangingPunct="0">
        <a:spcBef>
          <a:spcPct val="0"/>
        </a:spcBef>
        <a:spcAft>
          <a:spcPct val="0"/>
        </a:spcAft>
        <a:defRPr sz="4400">
          <a:solidFill>
            <a:schemeClr val="tx2"/>
          </a:solidFill>
          <a:latin typeface="Times New Roman" pitchFamily="-110" charset="0"/>
        </a:defRPr>
      </a:lvl4pPr>
      <a:lvl5pPr algn="ctr" rtl="0" eaLnBrk="0" fontAlgn="base" hangingPunct="0">
        <a:spcBef>
          <a:spcPct val="0"/>
        </a:spcBef>
        <a:spcAft>
          <a:spcPct val="0"/>
        </a:spcAft>
        <a:defRPr sz="4400">
          <a:solidFill>
            <a:schemeClr val="tx2"/>
          </a:solidFill>
          <a:latin typeface="Times New Roman" pitchFamily="-110" charset="0"/>
        </a:defRPr>
      </a:lvl5pPr>
      <a:lvl6pPr marL="457200" algn="ctr" rtl="0" eaLnBrk="0" fontAlgn="base" hangingPunct="0">
        <a:spcBef>
          <a:spcPct val="0"/>
        </a:spcBef>
        <a:spcAft>
          <a:spcPct val="0"/>
        </a:spcAft>
        <a:defRPr sz="4400">
          <a:solidFill>
            <a:schemeClr val="tx2"/>
          </a:solidFill>
          <a:latin typeface="Times New Roman" pitchFamily="-110" charset="0"/>
        </a:defRPr>
      </a:lvl6pPr>
      <a:lvl7pPr marL="914400" algn="ctr" rtl="0" eaLnBrk="0" fontAlgn="base" hangingPunct="0">
        <a:spcBef>
          <a:spcPct val="0"/>
        </a:spcBef>
        <a:spcAft>
          <a:spcPct val="0"/>
        </a:spcAft>
        <a:defRPr sz="4400">
          <a:solidFill>
            <a:schemeClr val="tx2"/>
          </a:solidFill>
          <a:latin typeface="Times New Roman" pitchFamily="-110" charset="0"/>
        </a:defRPr>
      </a:lvl7pPr>
      <a:lvl8pPr marL="1371600" algn="ctr" rtl="0" eaLnBrk="0" fontAlgn="base" hangingPunct="0">
        <a:spcBef>
          <a:spcPct val="0"/>
        </a:spcBef>
        <a:spcAft>
          <a:spcPct val="0"/>
        </a:spcAft>
        <a:defRPr sz="4400">
          <a:solidFill>
            <a:schemeClr val="tx2"/>
          </a:solidFill>
          <a:latin typeface="Times New Roman" pitchFamily="-110" charset="0"/>
        </a:defRPr>
      </a:lvl8pPr>
      <a:lvl9pPr marL="1828800" algn="ctr" rtl="0" eaLnBrk="0" fontAlgn="base" hangingPunct="0">
        <a:spcBef>
          <a:spcPct val="0"/>
        </a:spcBef>
        <a:spcAft>
          <a:spcPct val="0"/>
        </a:spcAft>
        <a:defRPr sz="4400">
          <a:solidFill>
            <a:schemeClr val="tx2"/>
          </a:solidFill>
          <a:latin typeface="Times New Roman" pitchFamily="-110"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10"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pitchFamily="-110"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5pPr>
      <a:lvl6pPr marL="25146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6pPr>
      <a:lvl7pPr marL="29718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7pPr>
      <a:lvl8pPr marL="34290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8pPr>
      <a:lvl9pPr marL="3886200" indent="-228600" algn="l" rtl="0" eaLnBrk="0" fontAlgn="base" hangingPunct="0">
        <a:spcBef>
          <a:spcPct val="20000"/>
        </a:spcBef>
        <a:spcAft>
          <a:spcPct val="0"/>
        </a:spcAft>
        <a:buChar char="»"/>
        <a:defRPr sz="2000">
          <a:solidFill>
            <a:schemeClr val="tx1"/>
          </a:solidFill>
          <a:latin typeface="+mn-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9.png"/><Relationship Id="rId4" Type="http://schemas.openxmlformats.org/officeDocument/2006/relationships/image" Target="../media/image25.png"/><Relationship Id="rId5" Type="http://schemas.openxmlformats.org/officeDocument/2006/relationships/image" Target="../media/image26.png"/><Relationship Id="rId6" Type="http://schemas.openxmlformats.org/officeDocument/2006/relationships/image" Target="../media/image2.png"/><Relationship Id="rId1" Type="http://schemas.openxmlformats.org/officeDocument/2006/relationships/video" Target="file://localhost/Users/gonzalez/00teaching/0Phys2102_Spring2011/lectures_f09/gammaray.gif" TargetMode="Externa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 Id="rId3" Type="http://schemas.openxmlformats.org/officeDocument/2006/relationships/image" Target="../media/image11.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4" Type="http://schemas.openxmlformats.org/officeDocument/2006/relationships/image" Target="../media/image14.png"/><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4" Type="http://schemas.openxmlformats.org/officeDocument/2006/relationships/image" Target="../media/image17.png"/><Relationship Id="rId5"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21.png"/><Relationship Id="rId4" Type="http://schemas.openxmlformats.org/officeDocument/2006/relationships/image" Target="../media/image22.png"/><Relationship Id="rId1" Type="http://schemas.openxmlformats.org/officeDocument/2006/relationships/video" Target="file://localhost/Users/gonzalez/00teaching/0Phys2102_Spring2011/lectures_f09/doubleslite-n.wmv" TargetMode="Externa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3.png"/><Relationship Id="rId3" Type="http://schemas.openxmlformats.org/officeDocument/2006/relationships/image" Target="../media/image2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057400" y="4191000"/>
            <a:ext cx="6400800" cy="1752600"/>
          </a:xfrm>
          <a:prstGeom prst="rect">
            <a:avLst/>
          </a:prstGeom>
          <a:noFill/>
          <a:ln w="9525">
            <a:noFill/>
            <a:miter lim="800000"/>
            <a:headEnd/>
            <a:tailEnd/>
          </a:ln>
          <a:effectLst/>
        </p:spPr>
        <p:txBody>
          <a:bodyPr>
            <a:prstTxWarp prst="textNoShape">
              <a:avLst/>
            </a:prstTxWarp>
          </a:bodyPr>
          <a:lstStyle/>
          <a:p>
            <a:pPr algn="ctr">
              <a:spcBef>
                <a:spcPct val="20000"/>
              </a:spcBef>
            </a:pPr>
            <a:endParaRPr lang="en-US" sz="3200"/>
          </a:p>
        </p:txBody>
      </p:sp>
      <p:sp>
        <p:nvSpPr>
          <p:cNvPr id="3075" name="Rectangle 3"/>
          <p:cNvSpPr>
            <a:spLocks noGrp="1" noChangeArrowheads="1"/>
          </p:cNvSpPr>
          <p:nvPr>
            <p:ph type="ctrTitle"/>
          </p:nvPr>
        </p:nvSpPr>
        <p:spPr>
          <a:xfrm>
            <a:off x="609600" y="2971800"/>
            <a:ext cx="7772400" cy="1143000"/>
          </a:xfrm>
          <a:noFill/>
          <a:ln/>
        </p:spPr>
        <p:txBody>
          <a:bodyPr/>
          <a:lstStyle/>
          <a:p>
            <a:r>
              <a:rPr lang="en-US" b="1" dirty="0" smtClean="0">
                <a:solidFill>
                  <a:srgbClr val="CC0066"/>
                </a:solidFill>
                <a:effectLst>
                  <a:outerShdw blurRad="38100" dist="38100" dir="2700000" algn="tl">
                    <a:srgbClr val="DDDDDD"/>
                  </a:outerShdw>
                </a:effectLst>
              </a:rPr>
              <a:t>Particles and waves</a:t>
            </a:r>
            <a:br>
              <a:rPr lang="en-US" b="1" dirty="0" smtClean="0">
                <a:solidFill>
                  <a:srgbClr val="CC0066"/>
                </a:solidFill>
                <a:effectLst>
                  <a:outerShdw blurRad="38100" dist="38100" dir="2700000" algn="tl">
                    <a:srgbClr val="DDDDDD"/>
                  </a:outerShdw>
                </a:effectLst>
              </a:rPr>
            </a:br>
            <a:endParaRPr lang="en-US" b="1" dirty="0">
              <a:solidFill>
                <a:srgbClr val="CC0066"/>
              </a:solidFill>
              <a:effectLst>
                <a:outerShdw blurRad="38100" dist="38100" dir="2700000" algn="tl">
                  <a:srgbClr val="DDDDDD"/>
                </a:outerShdw>
              </a:effectLst>
            </a:endParaRPr>
          </a:p>
        </p:txBody>
      </p:sp>
      <p:grpSp>
        <p:nvGrpSpPr>
          <p:cNvPr id="3076" name="Group 4"/>
          <p:cNvGrpSpPr>
            <a:grpSpLocks/>
          </p:cNvGrpSpPr>
          <p:nvPr/>
        </p:nvGrpSpPr>
        <p:grpSpPr bwMode="auto">
          <a:xfrm>
            <a:off x="0" y="0"/>
            <a:ext cx="3352800" cy="2514600"/>
            <a:chOff x="1859" y="0"/>
            <a:chExt cx="2112" cy="1584"/>
          </a:xfrm>
        </p:grpSpPr>
        <p:pic>
          <p:nvPicPr>
            <p:cNvPr id="3077" name="Picture 5" descr="touch6"/>
            <p:cNvPicPr>
              <a:picLocks noChangeAspect="1" noChangeArrowheads="1"/>
            </p:cNvPicPr>
            <p:nvPr/>
          </p:nvPicPr>
          <p:blipFill>
            <a:blip r:embed="rId3"/>
            <a:srcRect/>
            <a:stretch>
              <a:fillRect/>
            </a:stretch>
          </p:blipFill>
          <p:spPr bwMode="auto">
            <a:xfrm>
              <a:off x="1859" y="0"/>
              <a:ext cx="2112" cy="1584"/>
            </a:xfrm>
            <a:prstGeom prst="rect">
              <a:avLst/>
            </a:prstGeom>
            <a:noFill/>
          </p:spPr>
        </p:pic>
        <p:sp>
          <p:nvSpPr>
            <p:cNvPr id="3078" name="Text Box 6"/>
            <p:cNvSpPr txBox="1">
              <a:spLocks noChangeArrowheads="1"/>
            </p:cNvSpPr>
            <p:nvPr/>
          </p:nvSpPr>
          <p:spPr bwMode="auto">
            <a:xfrm>
              <a:off x="1875" y="0"/>
              <a:ext cx="1548" cy="518"/>
            </a:xfrm>
            <a:prstGeom prst="rect">
              <a:avLst/>
            </a:prstGeom>
            <a:noFill/>
            <a:ln w="9525">
              <a:noFill/>
              <a:miter lim="800000"/>
              <a:headEnd/>
              <a:tailEnd/>
            </a:ln>
            <a:effectLst/>
          </p:spPr>
          <p:txBody>
            <a:bodyPr wrap="none">
              <a:prstTxWarp prst="textNoShape">
                <a:avLst/>
              </a:prstTxWarp>
              <a:spAutoFit/>
            </a:bodyPr>
            <a:lstStyle/>
            <a:p>
              <a:r>
                <a:rPr lang="en-US">
                  <a:solidFill>
                    <a:schemeClr val="bg1"/>
                  </a:solidFill>
                </a:rPr>
                <a:t>Physics 2102</a:t>
              </a:r>
            </a:p>
            <a:p>
              <a:r>
                <a:rPr lang="en-US">
                  <a:solidFill>
                    <a:schemeClr val="bg1"/>
                  </a:solidFill>
                </a:rPr>
                <a:t>Gabriela Gonz</a:t>
              </a:r>
              <a:r>
                <a:rPr lang="en-US">
                  <a:solidFill>
                    <a:schemeClr val="bg1"/>
                  </a:solidFill>
                  <a:ea typeface="Times New Roman" pitchFamily="-110" charset="0"/>
                  <a:cs typeface="Times New Roman" pitchFamily="-110" charset="0"/>
                </a:rPr>
                <a:t>á</a:t>
              </a:r>
              <a:r>
                <a:rPr lang="en-US">
                  <a:solidFill>
                    <a:schemeClr val="bg1"/>
                  </a:solidFill>
                </a:rPr>
                <a:t>lez</a:t>
              </a:r>
            </a:p>
          </p:txBody>
        </p:sp>
      </p:grpSp>
      <p:pic>
        <p:nvPicPr>
          <p:cNvPr id="10" name="Picture 9"/>
          <p:cNvPicPr>
            <a:picLocks noChangeAspect="1"/>
          </p:cNvPicPr>
          <p:nvPr/>
        </p:nvPicPr>
        <p:blipFill>
          <a:blip r:embed="rId4"/>
          <a:srcRect b="40649"/>
          <a:stretch>
            <a:fillRect/>
          </a:stretch>
        </p:blipFill>
        <p:spPr>
          <a:xfrm>
            <a:off x="6553200" y="4191000"/>
            <a:ext cx="2402663" cy="2438400"/>
          </a:xfrm>
          <a:prstGeom prst="rect">
            <a:avLst/>
          </a:prstGeom>
        </p:spPr>
      </p:pic>
      <p:pic>
        <p:nvPicPr>
          <p:cNvPr id="11" name="Picture 28" descr="B1000"/>
          <p:cNvPicPr>
            <a:picLocks noChangeAspect="1" noChangeArrowheads="1"/>
          </p:cNvPicPr>
          <p:nvPr/>
        </p:nvPicPr>
        <p:blipFill>
          <a:blip r:embed="rId5"/>
          <a:srcRect/>
          <a:stretch>
            <a:fillRect/>
          </a:stretch>
        </p:blipFill>
        <p:spPr bwMode="auto">
          <a:xfrm>
            <a:off x="5334000" y="381000"/>
            <a:ext cx="2947988" cy="2204713"/>
          </a:xfrm>
          <a:prstGeom prst="rect">
            <a:avLst/>
          </a:prstGeom>
          <a:noFill/>
        </p:spPr>
      </p:pic>
      <p:pic>
        <p:nvPicPr>
          <p:cNvPr id="12" name="Picture 11"/>
          <p:cNvPicPr>
            <a:picLocks noChangeAspect="1"/>
          </p:cNvPicPr>
          <p:nvPr/>
        </p:nvPicPr>
        <p:blipFill>
          <a:blip r:embed="rId6"/>
          <a:srcRect l="1770"/>
          <a:stretch>
            <a:fillRect/>
          </a:stretch>
        </p:blipFill>
        <p:spPr>
          <a:xfrm>
            <a:off x="609600" y="4038600"/>
            <a:ext cx="4229100" cy="21971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3"/>
          <a:srcRect b="41818"/>
          <a:stretch>
            <a:fillRect/>
          </a:stretch>
        </p:blipFill>
        <p:spPr>
          <a:xfrm>
            <a:off x="304800" y="533400"/>
            <a:ext cx="2403815" cy="2438400"/>
          </a:xfrm>
          <a:prstGeom prst="rect">
            <a:avLst/>
          </a:prstGeom>
        </p:spPr>
      </p:pic>
      <p:sp>
        <p:nvSpPr>
          <p:cNvPr id="2" name="Title 1"/>
          <p:cNvSpPr>
            <a:spLocks noGrp="1"/>
          </p:cNvSpPr>
          <p:nvPr>
            <p:ph type="title"/>
          </p:nvPr>
        </p:nvSpPr>
        <p:spPr/>
        <p:txBody>
          <a:bodyPr/>
          <a:lstStyle/>
          <a:p>
            <a:r>
              <a:rPr lang="en-US" dirty="0" smtClean="0"/>
              <a:t>Heisenberg’s uncertainty principle</a:t>
            </a:r>
            <a:endParaRPr lang="en-US" dirty="0"/>
          </a:p>
        </p:txBody>
      </p:sp>
      <p:sp>
        <p:nvSpPr>
          <p:cNvPr id="4" name="TextBox 3"/>
          <p:cNvSpPr txBox="1"/>
          <p:nvPr/>
        </p:nvSpPr>
        <p:spPr>
          <a:xfrm>
            <a:off x="3048000" y="1066800"/>
            <a:ext cx="5059799" cy="1569660"/>
          </a:xfrm>
          <a:prstGeom prst="rect">
            <a:avLst/>
          </a:prstGeom>
          <a:noFill/>
        </p:spPr>
        <p:txBody>
          <a:bodyPr wrap="none" rtlCol="0">
            <a:spAutoFit/>
          </a:bodyPr>
          <a:lstStyle/>
          <a:p>
            <a:r>
              <a:rPr lang="en-US" dirty="0" smtClean="0"/>
              <a:t>Can we know WHERE a photon is?</a:t>
            </a:r>
          </a:p>
          <a:p>
            <a:r>
              <a:rPr lang="en-US" dirty="0" smtClean="0"/>
              <a:t>Only if we don’t know its momentum. </a:t>
            </a:r>
          </a:p>
          <a:p>
            <a:r>
              <a:rPr lang="en-US" dirty="0" smtClean="0"/>
              <a:t>Heisenberg’s uncertainty principle: </a:t>
            </a:r>
          </a:p>
          <a:p>
            <a:r>
              <a:rPr lang="en-US" dirty="0" smtClean="0"/>
              <a:t> </a:t>
            </a:r>
            <a:endParaRPr lang="en-US" dirty="0"/>
          </a:p>
        </p:txBody>
      </p:sp>
      <p:pic>
        <p:nvPicPr>
          <p:cNvPr id="5" name="Picture 4"/>
          <p:cNvPicPr>
            <a:picLocks noChangeAspect="1"/>
          </p:cNvPicPr>
          <p:nvPr/>
        </p:nvPicPr>
        <p:blipFill>
          <a:blip r:embed="rId4"/>
          <a:srcRect l="19620" t="34783" r="57958"/>
          <a:stretch>
            <a:fillRect/>
          </a:stretch>
        </p:blipFill>
        <p:spPr>
          <a:xfrm>
            <a:off x="4953000" y="2286000"/>
            <a:ext cx="1219200" cy="857250"/>
          </a:xfrm>
          <a:prstGeom prst="rect">
            <a:avLst/>
          </a:prstGeom>
        </p:spPr>
      </p:pic>
      <p:sp>
        <p:nvSpPr>
          <p:cNvPr id="6" name="TextBox 5"/>
          <p:cNvSpPr txBox="1"/>
          <p:nvPr/>
        </p:nvSpPr>
        <p:spPr>
          <a:xfrm>
            <a:off x="0" y="2895600"/>
            <a:ext cx="4953000" cy="1600438"/>
          </a:xfrm>
          <a:prstGeom prst="rect">
            <a:avLst/>
          </a:prstGeom>
          <a:noFill/>
        </p:spPr>
        <p:txBody>
          <a:bodyPr wrap="square" rtlCol="0">
            <a:spAutoFit/>
          </a:bodyPr>
          <a:lstStyle/>
          <a:p>
            <a:r>
              <a:rPr lang="en-US" sz="1400" dirty="0" smtClean="0"/>
              <a:t>Heisenberg, 1932 Nobel lecture:</a:t>
            </a:r>
          </a:p>
          <a:p>
            <a:r>
              <a:rPr lang="en-US" sz="1400" dirty="0" smtClean="0"/>
              <a:t>“The accuracy with which the location of a particle can be ascertained and the accuracy with which its momentum can simultaneously be known, there is a relation according to which the product of the probable errors in the measurement of the location and momentum is invariably at least as large as Planck’s constant divided by 2π. “</a:t>
            </a:r>
            <a:endParaRPr lang="en-US" sz="1400" dirty="0"/>
          </a:p>
        </p:txBody>
      </p:sp>
      <p:pic>
        <p:nvPicPr>
          <p:cNvPr id="10" name="gammaray.gif">
            <a:hlinkClick r:id="" action="ppaction://media"/>
          </p:cNvPr>
          <p:cNvPicPr/>
          <p:nvPr>
            <a:videoFile r:link="rId1"/>
          </p:nvPr>
        </p:nvPicPr>
        <p:blipFill>
          <a:blip r:embed="rId5"/>
          <a:stretch>
            <a:fillRect/>
          </a:stretch>
        </p:blipFill>
        <p:spPr>
          <a:xfrm>
            <a:off x="4038600" y="4495800"/>
            <a:ext cx="2032000" cy="2032000"/>
          </a:xfrm>
          <a:prstGeom prst="rect">
            <a:avLst/>
          </a:prstGeom>
        </p:spPr>
      </p:pic>
      <p:sp>
        <p:nvSpPr>
          <p:cNvPr id="11" name="TextBox 10"/>
          <p:cNvSpPr txBox="1"/>
          <p:nvPr/>
        </p:nvSpPr>
        <p:spPr>
          <a:xfrm>
            <a:off x="457200" y="4953000"/>
            <a:ext cx="3367028" cy="461665"/>
          </a:xfrm>
          <a:prstGeom prst="rect">
            <a:avLst/>
          </a:prstGeom>
          <a:noFill/>
        </p:spPr>
        <p:txBody>
          <a:bodyPr wrap="none" rtlCol="0">
            <a:spAutoFit/>
          </a:bodyPr>
          <a:lstStyle/>
          <a:p>
            <a:r>
              <a:rPr lang="en-US" dirty="0" smtClean="0"/>
              <a:t>Heisenberg’s microscope: </a:t>
            </a:r>
            <a:endParaRPr lang="en-US" dirty="0"/>
          </a:p>
        </p:txBody>
      </p:sp>
      <p:sp>
        <p:nvSpPr>
          <p:cNvPr id="12" name="TextBox 11"/>
          <p:cNvSpPr txBox="1"/>
          <p:nvPr/>
        </p:nvSpPr>
        <p:spPr>
          <a:xfrm>
            <a:off x="990600" y="5486400"/>
            <a:ext cx="2438400" cy="246221"/>
          </a:xfrm>
          <a:prstGeom prst="rect">
            <a:avLst/>
          </a:prstGeom>
          <a:noFill/>
        </p:spPr>
        <p:txBody>
          <a:bodyPr wrap="square" rtlCol="0">
            <a:spAutoFit/>
          </a:bodyPr>
          <a:lstStyle/>
          <a:p>
            <a:r>
              <a:rPr lang="en-US" sz="1000" dirty="0" smtClean="0"/>
              <a:t>http://</a:t>
            </a:r>
            <a:r>
              <a:rPr lang="en-US" sz="1000" dirty="0" err="1" smtClean="0"/>
              <a:t>www.aip.org/history/heisenberg</a:t>
            </a:r>
            <a:r>
              <a:rPr lang="en-US" sz="1000" dirty="0" smtClean="0"/>
              <a:t>/</a:t>
            </a:r>
            <a:endParaRPr lang="en-US" sz="1000" dirty="0"/>
          </a:p>
        </p:txBody>
      </p:sp>
      <p:pic>
        <p:nvPicPr>
          <p:cNvPr id="13" name="Picture 12"/>
          <p:cNvPicPr>
            <a:picLocks noChangeAspect="1"/>
          </p:cNvPicPr>
          <p:nvPr/>
        </p:nvPicPr>
        <p:blipFill>
          <a:blip r:embed="rId6"/>
          <a:stretch>
            <a:fillRect/>
          </a:stretch>
        </p:blipFill>
        <p:spPr>
          <a:xfrm>
            <a:off x="6741337" y="2438400"/>
            <a:ext cx="2402663" cy="41084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0"/>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10"/>
                                        </p:tgtEl>
                                      </p:cBhvr>
                                    </p:cmd>
                                  </p:childTnLst>
                                </p:cTn>
                              </p:par>
                            </p:childTnLst>
                          </p:cTn>
                        </p:par>
                      </p:childTnLst>
                    </p:cTn>
                  </p:par>
                </p:childTnLst>
              </p:cTn>
              <p:nextCondLst>
                <p:cond evt="onClick" delay="0">
                  <p:tgtEl>
                    <p:spTgt spid="10"/>
                  </p:tgtEl>
                </p:cond>
              </p:nextCondLst>
            </p:seq>
            <p:video>
              <p:cMediaNode>
                <p:cTn id="7" fill="hold" display="0">
                  <p:stCondLst>
                    <p:cond delay="indefinite"/>
                  </p:stCondLst>
                  <p:endCondLst>
                    <p:cond evt="onNext" delay="0">
                      <p:tgtEl>
                        <p:sldTgt/>
                      </p:tgtEl>
                    </p:cond>
                    <p:cond evt="onPrev" delay="0">
                      <p:tgtEl>
                        <p:sldTgt/>
                      </p:tgtEl>
                    </p:cond>
                  </p:endCondLst>
                </p:cTn>
                <p:tgtEl>
                  <p:spTgt spid="10"/>
                </p:tgtEl>
              </p:cMediaNode>
            </p:video>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52400"/>
            <a:ext cx="7772400" cy="762000"/>
          </a:xfrm>
        </p:spPr>
        <p:txBody>
          <a:bodyPr/>
          <a:lstStyle/>
          <a:p>
            <a:r>
              <a:rPr lang="en-US" dirty="0" smtClean="0"/>
              <a:t>Light is a wave</a:t>
            </a:r>
            <a:endParaRPr lang="en-US" dirty="0"/>
          </a:p>
        </p:txBody>
      </p:sp>
      <p:pic>
        <p:nvPicPr>
          <p:cNvPr id="6" name="Picture 28" descr="B1000"/>
          <p:cNvPicPr>
            <a:picLocks noChangeAspect="1" noChangeArrowheads="1"/>
          </p:cNvPicPr>
          <p:nvPr/>
        </p:nvPicPr>
        <p:blipFill>
          <a:blip r:embed="rId2"/>
          <a:srcRect/>
          <a:stretch>
            <a:fillRect/>
          </a:stretch>
        </p:blipFill>
        <p:spPr bwMode="auto">
          <a:xfrm>
            <a:off x="4191000" y="3619825"/>
            <a:ext cx="2947988" cy="2204713"/>
          </a:xfrm>
          <a:prstGeom prst="rect">
            <a:avLst/>
          </a:prstGeom>
          <a:noFill/>
        </p:spPr>
      </p:pic>
      <p:sp>
        <p:nvSpPr>
          <p:cNvPr id="7" name="TextBox 6"/>
          <p:cNvSpPr txBox="1"/>
          <p:nvPr/>
        </p:nvSpPr>
        <p:spPr>
          <a:xfrm>
            <a:off x="533400" y="990600"/>
            <a:ext cx="8001000" cy="830997"/>
          </a:xfrm>
          <a:prstGeom prst="rect">
            <a:avLst/>
          </a:prstGeom>
          <a:noFill/>
        </p:spPr>
        <p:txBody>
          <a:bodyPr wrap="square" rtlCol="0">
            <a:spAutoFit/>
          </a:bodyPr>
          <a:lstStyle/>
          <a:p>
            <a:r>
              <a:rPr lang="en-US" dirty="0" smtClean="0"/>
              <a:t>We observe diffraction for waves going through apertures, and interference when waves add to each other.</a:t>
            </a:r>
            <a:endParaRPr lang="en-US" dirty="0"/>
          </a:p>
        </p:txBody>
      </p:sp>
      <p:pic>
        <p:nvPicPr>
          <p:cNvPr id="9" name="Picture 8"/>
          <p:cNvPicPr>
            <a:picLocks noChangeAspect="1"/>
          </p:cNvPicPr>
          <p:nvPr/>
        </p:nvPicPr>
        <p:blipFill>
          <a:blip r:embed="rId3"/>
          <a:stretch>
            <a:fillRect/>
          </a:stretch>
        </p:blipFill>
        <p:spPr>
          <a:xfrm>
            <a:off x="1447800" y="3124200"/>
            <a:ext cx="1828800" cy="3474720"/>
          </a:xfrm>
          <a:prstGeom prst="rect">
            <a:avLst/>
          </a:prstGeom>
        </p:spPr>
      </p:pic>
      <p:sp>
        <p:nvSpPr>
          <p:cNvPr id="10" name="TextBox 9"/>
          <p:cNvSpPr txBox="1"/>
          <p:nvPr/>
        </p:nvSpPr>
        <p:spPr>
          <a:xfrm>
            <a:off x="381000" y="1905000"/>
            <a:ext cx="7620000" cy="1200328"/>
          </a:xfrm>
          <a:prstGeom prst="rect">
            <a:avLst/>
          </a:prstGeom>
          <a:noFill/>
        </p:spPr>
        <p:txBody>
          <a:bodyPr wrap="square" rtlCol="0">
            <a:spAutoFit/>
          </a:bodyPr>
          <a:lstStyle/>
          <a:p>
            <a:r>
              <a:rPr lang="en-US" dirty="0" smtClean="0"/>
              <a:t>Young performed his “double slit” experiment in 1801 to decide whether light was a particle (like Newton said) or a wave.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1066800"/>
          </a:xfrm>
        </p:spPr>
        <p:txBody>
          <a:bodyPr/>
          <a:lstStyle/>
          <a:p>
            <a:r>
              <a:rPr lang="en-US" dirty="0" smtClean="0"/>
              <a:t>Electrons are particles</a:t>
            </a:r>
            <a:endParaRPr lang="en-US" dirty="0"/>
          </a:p>
        </p:txBody>
      </p:sp>
      <p:sp>
        <p:nvSpPr>
          <p:cNvPr id="3" name="Content Placeholder 2"/>
          <p:cNvSpPr>
            <a:spLocks noGrp="1"/>
          </p:cNvSpPr>
          <p:nvPr>
            <p:ph idx="1"/>
          </p:nvPr>
        </p:nvSpPr>
        <p:spPr>
          <a:xfrm>
            <a:off x="0" y="1066800"/>
            <a:ext cx="8763000" cy="685800"/>
          </a:xfrm>
        </p:spPr>
        <p:txBody>
          <a:bodyPr/>
          <a:lstStyle/>
          <a:p>
            <a:pPr>
              <a:buNone/>
            </a:pPr>
            <a:r>
              <a:rPr lang="en-US" sz="1600" dirty="0" smtClean="0"/>
              <a:t>JJ Thompson, in 1897, proved that cathode rays were made of negatively charged particles: electrons !</a:t>
            </a:r>
            <a:endParaRPr lang="en-US" sz="1600" dirty="0"/>
          </a:p>
        </p:txBody>
      </p:sp>
      <p:pic>
        <p:nvPicPr>
          <p:cNvPr id="4" name="Picture 3"/>
          <p:cNvPicPr>
            <a:picLocks noChangeAspect="1"/>
          </p:cNvPicPr>
          <p:nvPr/>
        </p:nvPicPr>
        <p:blipFill>
          <a:blip r:embed="rId2"/>
          <a:stretch>
            <a:fillRect/>
          </a:stretch>
        </p:blipFill>
        <p:spPr>
          <a:xfrm>
            <a:off x="2514600" y="1447800"/>
            <a:ext cx="3966497" cy="1193800"/>
          </a:xfrm>
          <a:prstGeom prst="rect">
            <a:avLst/>
          </a:prstGeom>
        </p:spPr>
      </p:pic>
      <p:sp>
        <p:nvSpPr>
          <p:cNvPr id="5" name="TextBox 4"/>
          <p:cNvSpPr txBox="1"/>
          <p:nvPr/>
        </p:nvSpPr>
        <p:spPr>
          <a:xfrm>
            <a:off x="304800" y="2819400"/>
            <a:ext cx="8001000" cy="2308324"/>
          </a:xfrm>
          <a:prstGeom prst="rect">
            <a:avLst/>
          </a:prstGeom>
          <a:noFill/>
        </p:spPr>
        <p:txBody>
          <a:bodyPr wrap="square" rtlCol="0">
            <a:spAutoFit/>
          </a:bodyPr>
          <a:lstStyle/>
          <a:p>
            <a:r>
              <a:rPr lang="en-US" sz="1600" dirty="0" smtClean="0"/>
              <a:t>The deflection due to an electric field proved the charge was negative.</a:t>
            </a:r>
          </a:p>
          <a:p>
            <a:r>
              <a:rPr lang="en-US" sz="1600" dirty="0" smtClean="0"/>
              <a:t>Using an electric and magnetic field so that the beam was </a:t>
            </a:r>
            <a:r>
              <a:rPr lang="en-US" sz="1600" dirty="0" err="1" smtClean="0"/>
              <a:t>undeflected</a:t>
            </a:r>
            <a:r>
              <a:rPr lang="en-US" sz="1600" dirty="0" smtClean="0"/>
              <a:t>, he found the velocity of the beam (</a:t>
            </a:r>
            <a:r>
              <a:rPr lang="en-US" sz="1600" dirty="0" err="1" smtClean="0"/>
              <a:t>v</a:t>
            </a:r>
            <a:r>
              <a:rPr lang="en-US" sz="1600" dirty="0" smtClean="0"/>
              <a:t>=E/B, up to ~c/3 in high vacuum!)</a:t>
            </a:r>
          </a:p>
          <a:p>
            <a:r>
              <a:rPr lang="en-US" sz="1600" dirty="0" smtClean="0"/>
              <a:t>Measuring the deflection of the beam in the absence of the magnetic field : the vertical deflection </a:t>
            </a:r>
            <a:r>
              <a:rPr lang="en-US" sz="1600" dirty="0" err="1" smtClean="0"/>
              <a:t>d</a:t>
            </a:r>
            <a:r>
              <a:rPr lang="en-US" sz="1600" dirty="0" smtClean="0"/>
              <a:t> can be measured, and is equal to  </a:t>
            </a:r>
            <a:r>
              <a:rPr lang="en-US" sz="1600" dirty="0" err="1" smtClean="0"/>
              <a:t>d</a:t>
            </a:r>
            <a:r>
              <a:rPr lang="en-US" sz="1600" dirty="0" smtClean="0"/>
              <a:t>=1/2  a t</a:t>
            </a:r>
            <a:r>
              <a:rPr lang="en-US" sz="1600" baseline="30000" dirty="0" smtClean="0"/>
              <a:t>2 </a:t>
            </a:r>
            <a:r>
              <a:rPr lang="en-US" sz="1600" dirty="0" smtClean="0"/>
              <a:t>= ½ (</a:t>
            </a:r>
            <a:r>
              <a:rPr lang="en-US" sz="1600" dirty="0" err="1" smtClean="0"/>
              <a:t>qE/m)(L/v</a:t>
            </a:r>
            <a:r>
              <a:rPr lang="en-US" sz="1600" dirty="0" smtClean="0"/>
              <a:t>), so he could derive </a:t>
            </a:r>
            <a:br>
              <a:rPr lang="en-US" sz="1600" dirty="0" smtClean="0"/>
            </a:br>
            <a:r>
              <a:rPr lang="en-US" sz="1600" dirty="0" err="1" smtClean="0"/>
              <a:t>e/m</a:t>
            </a:r>
            <a:r>
              <a:rPr lang="en-US" sz="1600" dirty="0" smtClean="0"/>
              <a:t> : the same for all cathode rays, for all velocities: cathode rays were made of particles. </a:t>
            </a:r>
            <a:br>
              <a:rPr lang="en-US" sz="1600" dirty="0" smtClean="0"/>
            </a:br>
            <a:r>
              <a:rPr lang="en-US" sz="1600" dirty="0" smtClean="0"/>
              <a:t>Also, </a:t>
            </a:r>
            <a:r>
              <a:rPr lang="en-US" sz="1600" dirty="0" err="1" smtClean="0"/>
              <a:t>e/m</a:t>
            </a:r>
            <a:r>
              <a:rPr lang="en-US" sz="1600" dirty="0" smtClean="0"/>
              <a:t> ~1,700 larger than for a H atom: particles were “sub atomic”. </a:t>
            </a:r>
          </a:p>
          <a:p>
            <a:r>
              <a:rPr lang="en-US" sz="1600" dirty="0" smtClean="0"/>
              <a:t>JJ Thomson won the Nobel prize for this in 1909. </a:t>
            </a:r>
            <a:br>
              <a:rPr lang="en-US" sz="1600" dirty="0" smtClean="0"/>
            </a:br>
            <a:endParaRPr lang="en-US" sz="1600" dirty="0" smtClean="0"/>
          </a:p>
        </p:txBody>
      </p:sp>
      <p:pic>
        <p:nvPicPr>
          <p:cNvPr id="6" name="Picture 5"/>
          <p:cNvPicPr>
            <a:picLocks noChangeAspect="1"/>
          </p:cNvPicPr>
          <p:nvPr/>
        </p:nvPicPr>
        <p:blipFill>
          <a:blip r:embed="rId3"/>
          <a:stretch>
            <a:fillRect/>
          </a:stretch>
        </p:blipFill>
        <p:spPr>
          <a:xfrm>
            <a:off x="4267200" y="5029200"/>
            <a:ext cx="3730280" cy="1416050"/>
          </a:xfrm>
          <a:prstGeom prst="rect">
            <a:avLst/>
          </a:prstGeom>
        </p:spPr>
      </p:pic>
      <p:sp>
        <p:nvSpPr>
          <p:cNvPr id="7" name="TextBox 6"/>
          <p:cNvSpPr txBox="1"/>
          <p:nvPr/>
        </p:nvSpPr>
        <p:spPr>
          <a:xfrm>
            <a:off x="228600" y="5334000"/>
            <a:ext cx="3962400" cy="1323439"/>
          </a:xfrm>
          <a:prstGeom prst="rect">
            <a:avLst/>
          </a:prstGeom>
          <a:noFill/>
        </p:spPr>
        <p:txBody>
          <a:bodyPr wrap="square" rtlCol="0">
            <a:spAutoFit/>
          </a:bodyPr>
          <a:lstStyle/>
          <a:p>
            <a:r>
              <a:rPr lang="en-US" sz="1600" dirty="0" smtClean="0"/>
              <a:t>The charge of the electron (the proof that charge was quantized) was measured in by Millikan with an oil-drop experiment. He won the Nobel prize for this in 1923.</a:t>
            </a:r>
          </a:p>
          <a:p>
            <a:endParaRPr lang="en-US" sz="1600" dirty="0"/>
          </a:p>
        </p:txBody>
      </p:sp>
      <p:pic>
        <p:nvPicPr>
          <p:cNvPr id="8" name="Picture 7"/>
          <p:cNvPicPr>
            <a:picLocks noChangeAspect="1"/>
          </p:cNvPicPr>
          <p:nvPr/>
        </p:nvPicPr>
        <p:blipFill>
          <a:blip r:embed="rId4"/>
          <a:stretch>
            <a:fillRect/>
          </a:stretch>
        </p:blipFill>
        <p:spPr>
          <a:xfrm>
            <a:off x="7467600" y="1447800"/>
            <a:ext cx="1028700" cy="1441450"/>
          </a:xfrm>
          <a:prstGeom prst="rect">
            <a:avLst/>
          </a:prstGeom>
        </p:spPr>
      </p:pic>
      <p:pic>
        <p:nvPicPr>
          <p:cNvPr id="9" name="Picture 8"/>
          <p:cNvPicPr>
            <a:picLocks noChangeAspect="1"/>
          </p:cNvPicPr>
          <p:nvPr/>
        </p:nvPicPr>
        <p:blipFill>
          <a:blip r:embed="rId5"/>
          <a:stretch>
            <a:fillRect/>
          </a:stretch>
        </p:blipFill>
        <p:spPr>
          <a:xfrm>
            <a:off x="8001000" y="5029200"/>
            <a:ext cx="1028700" cy="144145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Electromagnetic energy is quantized </a:t>
            </a:r>
            <a:endParaRPr lang="en-US" dirty="0"/>
          </a:p>
        </p:txBody>
      </p:sp>
      <p:pic>
        <p:nvPicPr>
          <p:cNvPr id="4" name="Picture 3"/>
          <p:cNvPicPr>
            <a:picLocks noChangeAspect="1"/>
          </p:cNvPicPr>
          <p:nvPr/>
        </p:nvPicPr>
        <p:blipFill>
          <a:blip r:embed="rId2"/>
          <a:stretch>
            <a:fillRect/>
          </a:stretch>
        </p:blipFill>
        <p:spPr>
          <a:xfrm>
            <a:off x="4953000" y="3733800"/>
            <a:ext cx="3848100" cy="2603500"/>
          </a:xfrm>
          <a:prstGeom prst="rect">
            <a:avLst/>
          </a:prstGeom>
        </p:spPr>
      </p:pic>
      <p:sp>
        <p:nvSpPr>
          <p:cNvPr id="6" name="TextBox 5"/>
          <p:cNvSpPr txBox="1"/>
          <p:nvPr/>
        </p:nvSpPr>
        <p:spPr>
          <a:xfrm>
            <a:off x="152400" y="914400"/>
            <a:ext cx="8534400" cy="3046988"/>
          </a:xfrm>
          <a:prstGeom prst="rect">
            <a:avLst/>
          </a:prstGeom>
          <a:noFill/>
        </p:spPr>
        <p:txBody>
          <a:bodyPr wrap="square" rtlCol="0">
            <a:spAutoFit/>
          </a:bodyPr>
          <a:lstStyle/>
          <a:p>
            <a:r>
              <a:rPr lang="en-US" sz="1600" dirty="0" smtClean="0">
                <a:solidFill>
                  <a:srgbClr val="000000"/>
                </a:solidFill>
              </a:rPr>
              <a:t>At room temperature, black bodies emit mostly infrared wavelengths, but as the temperature increases, black bodies start to emit visible wavelengths, appearing red, orange, yellow, white, and blue with increasing temperature. By the time an object is white, it is emitting substantial ultraviolet radiation.</a:t>
            </a:r>
            <a:br>
              <a:rPr lang="en-US" sz="1600" dirty="0" smtClean="0">
                <a:solidFill>
                  <a:srgbClr val="000000"/>
                </a:solidFill>
              </a:rPr>
            </a:br>
            <a:endParaRPr lang="en-US" sz="1600" dirty="0" smtClean="0">
              <a:solidFill>
                <a:srgbClr val="000000"/>
              </a:solidFill>
            </a:endParaRPr>
          </a:p>
          <a:p>
            <a:r>
              <a:rPr lang="en-US" sz="1600" dirty="0" smtClean="0">
                <a:solidFill>
                  <a:srgbClr val="000000"/>
                </a:solidFill>
              </a:rPr>
              <a:t>Calculating the black-body curve was a major challenge in theoretical physics during the late nineteenth century. The problem was finally solved in 1901 by Max Planck as Planck's law of black-body radiation.</a:t>
            </a:r>
            <a:r>
              <a:rPr lang="en-US" sz="1600" baseline="30000" dirty="0" smtClean="0">
                <a:solidFill>
                  <a:srgbClr val="000000"/>
                </a:solidFill>
              </a:rPr>
              <a:t> </a:t>
            </a:r>
            <a:r>
              <a:rPr lang="en-US" sz="1600" dirty="0" smtClean="0">
                <a:solidFill>
                  <a:srgbClr val="000000"/>
                </a:solidFill>
              </a:rPr>
              <a:t>He found a mathematical formula fitting the experimental data in a satisfactory way. To find a physical interpretation for this formula, Planck had then to assume that the energy of the oscillators in the cavity was quantized in multiple of E=</a:t>
            </a:r>
            <a:r>
              <a:rPr lang="en-US" sz="1600" dirty="0" err="1" smtClean="0">
                <a:solidFill>
                  <a:srgbClr val="000000"/>
                </a:solidFill>
              </a:rPr>
              <a:t>hf</a:t>
            </a:r>
            <a:r>
              <a:rPr lang="en-US" sz="1600" dirty="0" smtClean="0">
                <a:solidFill>
                  <a:srgbClr val="000000"/>
                </a:solidFill>
              </a:rPr>
              <a:t>, with </a:t>
            </a:r>
            <a:r>
              <a:rPr lang="en-US" sz="1600" dirty="0" err="1" smtClean="0">
                <a:solidFill>
                  <a:srgbClr val="000000"/>
                </a:solidFill>
              </a:rPr>
              <a:t>h</a:t>
            </a:r>
            <a:r>
              <a:rPr lang="en-US" sz="1600" dirty="0" smtClean="0">
                <a:solidFill>
                  <a:srgbClr val="000000"/>
                </a:solidFill>
              </a:rPr>
              <a:t>=Planck’s constant, </a:t>
            </a:r>
            <a:r>
              <a:rPr lang="en-US" sz="1600" dirty="0" smtClean="0">
                <a:cs typeface="Symbol" charset="2"/>
              </a:rPr>
              <a:t>6.6 </a:t>
            </a:r>
            <a:r>
              <a:rPr lang="en-US" sz="1600" dirty="0" err="1" smtClean="0">
                <a:cs typeface="Symbol" charset="2"/>
              </a:rPr>
              <a:t>x</a:t>
            </a:r>
            <a:r>
              <a:rPr lang="en-US" sz="1600" dirty="0" smtClean="0">
                <a:cs typeface="Symbol" charset="2"/>
              </a:rPr>
              <a:t> 10</a:t>
            </a:r>
            <a:r>
              <a:rPr lang="en-US" sz="1600" baseline="30000" dirty="0" smtClean="0">
                <a:cs typeface="Symbol" charset="2"/>
              </a:rPr>
              <a:t>-34 </a:t>
            </a:r>
            <a:r>
              <a:rPr lang="en-US" sz="1600" dirty="0" smtClean="0">
                <a:cs typeface="Symbol" charset="2"/>
              </a:rPr>
              <a:t>Js.</a:t>
            </a:r>
            <a:br>
              <a:rPr lang="en-US" sz="1600" dirty="0" smtClean="0">
                <a:cs typeface="Symbol" charset="2"/>
              </a:rPr>
            </a:br>
            <a:r>
              <a:rPr lang="en-US" sz="1600" dirty="0" smtClean="0">
                <a:solidFill>
                  <a:srgbClr val="000000"/>
                </a:solidFill>
              </a:rPr>
              <a:t> </a:t>
            </a:r>
          </a:p>
          <a:p>
            <a:r>
              <a:rPr lang="en-US" sz="1600" dirty="0" smtClean="0">
                <a:solidFill>
                  <a:srgbClr val="000000"/>
                </a:solidFill>
              </a:rPr>
              <a:t>He received the Nobel prize in 1918, </a:t>
            </a:r>
            <a:r>
              <a:rPr lang="en-US" sz="1600" dirty="0" smtClean="0"/>
              <a:t>"in recognition of the services he rendered to the advancement of Physics by his discovery of energy quanta"</a:t>
            </a:r>
            <a:endParaRPr lang="en-US" sz="1600" dirty="0">
              <a:solidFill>
                <a:srgbClr val="000000"/>
              </a:solidFill>
            </a:endParaRPr>
          </a:p>
        </p:txBody>
      </p:sp>
      <p:pic>
        <p:nvPicPr>
          <p:cNvPr id="7" name="Picture 6"/>
          <p:cNvPicPr>
            <a:picLocks noChangeAspect="1"/>
          </p:cNvPicPr>
          <p:nvPr/>
        </p:nvPicPr>
        <p:blipFill>
          <a:blip r:embed="rId3"/>
          <a:stretch>
            <a:fillRect/>
          </a:stretch>
        </p:blipFill>
        <p:spPr>
          <a:xfrm>
            <a:off x="3048000" y="4038600"/>
            <a:ext cx="1676736" cy="2349500"/>
          </a:xfrm>
          <a:prstGeom prst="rect">
            <a:avLst/>
          </a:prstGeom>
        </p:spPr>
      </p:pic>
      <p:sp>
        <p:nvSpPr>
          <p:cNvPr id="8" name="TextBox 7"/>
          <p:cNvSpPr txBox="1"/>
          <p:nvPr/>
        </p:nvSpPr>
        <p:spPr>
          <a:xfrm>
            <a:off x="228600" y="4038600"/>
            <a:ext cx="2514600" cy="2092881"/>
          </a:xfrm>
          <a:prstGeom prst="rect">
            <a:avLst/>
          </a:prstGeom>
          <a:noFill/>
        </p:spPr>
        <p:txBody>
          <a:bodyPr wrap="square" rtlCol="0">
            <a:spAutoFit/>
          </a:bodyPr>
          <a:lstStyle/>
          <a:p>
            <a:r>
              <a:rPr lang="en-US" sz="1000" dirty="0" smtClean="0"/>
              <a:t>Planck’s Nobel lecture:</a:t>
            </a:r>
            <a:br>
              <a:rPr lang="en-US" sz="1000" dirty="0" smtClean="0"/>
            </a:br>
            <a:endParaRPr lang="en-US" sz="1000" dirty="0" smtClean="0"/>
          </a:p>
          <a:p>
            <a:r>
              <a:rPr lang="en-US" sz="1000" dirty="0" smtClean="0"/>
              <a:t>“There is in particular one problem whose exhaustive solution could provide considerable elucidation. What becomes of the energy of a photon after complete emission? Does it spread out in all directions with further propagation in the sense of Huygens' wave theory, so constantly taking up more space, in boundless progressive attenuation? Or does it fly out like a projectile in one direction in the sense of Newton's emanation theory?”</a:t>
            </a:r>
            <a:endParaRPr lang="en-US" sz="1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4191000" y="2362200"/>
            <a:ext cx="4628434" cy="2374663"/>
          </a:xfrm>
          <a:prstGeom prst="rect">
            <a:avLst/>
          </a:prstGeom>
        </p:spPr>
      </p:pic>
      <p:sp>
        <p:nvSpPr>
          <p:cNvPr id="2" name="Title 1"/>
          <p:cNvSpPr>
            <a:spLocks noGrp="1"/>
          </p:cNvSpPr>
          <p:nvPr>
            <p:ph type="title"/>
          </p:nvPr>
        </p:nvSpPr>
        <p:spPr/>
        <p:txBody>
          <a:bodyPr/>
          <a:lstStyle/>
          <a:p>
            <a:r>
              <a:rPr lang="en-US" dirty="0" smtClean="0"/>
              <a:t>Light is a particle?</a:t>
            </a:r>
            <a:endParaRPr lang="en-US" dirty="0"/>
          </a:p>
        </p:txBody>
      </p:sp>
      <p:pic>
        <p:nvPicPr>
          <p:cNvPr id="5" name="Picture 4"/>
          <p:cNvPicPr>
            <a:picLocks noChangeAspect="1"/>
          </p:cNvPicPr>
          <p:nvPr/>
        </p:nvPicPr>
        <p:blipFill>
          <a:blip r:embed="rId3"/>
          <a:stretch>
            <a:fillRect/>
          </a:stretch>
        </p:blipFill>
        <p:spPr>
          <a:xfrm>
            <a:off x="0" y="762000"/>
            <a:ext cx="2382520" cy="2552700"/>
          </a:xfrm>
          <a:prstGeom prst="rect">
            <a:avLst/>
          </a:prstGeom>
        </p:spPr>
      </p:pic>
      <p:sp>
        <p:nvSpPr>
          <p:cNvPr id="6" name="TextBox 5"/>
          <p:cNvSpPr txBox="1"/>
          <p:nvPr/>
        </p:nvSpPr>
        <p:spPr>
          <a:xfrm>
            <a:off x="2514600" y="990600"/>
            <a:ext cx="6629400" cy="1569660"/>
          </a:xfrm>
          <a:prstGeom prst="rect">
            <a:avLst/>
          </a:prstGeom>
          <a:noFill/>
        </p:spPr>
        <p:txBody>
          <a:bodyPr wrap="square" rtlCol="0">
            <a:spAutoFit/>
          </a:bodyPr>
          <a:lstStyle/>
          <a:p>
            <a:r>
              <a:rPr lang="en-US" sz="1600" dirty="0" smtClean="0"/>
              <a:t>Incident light makes the target T emit electrons, collected in a conductor C and producing a current I. If there is a voltage V applied, electrons “slow down” until the voltage is large enough to stop them, at a voltage </a:t>
            </a:r>
            <a:r>
              <a:rPr lang="en-US" sz="1600" dirty="0" err="1" smtClean="0"/>
              <a:t>V</a:t>
            </a:r>
            <a:r>
              <a:rPr lang="en-US" sz="1600" baseline="-25000" dirty="0" err="1" smtClean="0"/>
              <a:t>stop</a:t>
            </a:r>
            <a:r>
              <a:rPr lang="en-US" sz="1600" baseline="-25000" dirty="0" smtClean="0"/>
              <a:t>.</a:t>
            </a:r>
            <a:r>
              <a:rPr lang="en-US" sz="1600" dirty="0" smtClean="0"/>
              <a:t/>
            </a:r>
            <a:br>
              <a:rPr lang="en-US" sz="1600" dirty="0" smtClean="0"/>
            </a:br>
            <a:r>
              <a:rPr lang="en-US" sz="1600" dirty="0" smtClean="0"/>
              <a:t>This voltage is independent of the intensity of the source, but proportional to the frequency of the source, only if frequency is larger than a minimum cut-off frequency :</a:t>
            </a:r>
            <a:endParaRPr lang="en-US" sz="1600" dirty="0"/>
          </a:p>
        </p:txBody>
      </p:sp>
      <p:sp>
        <p:nvSpPr>
          <p:cNvPr id="8" name="TextBox 7"/>
          <p:cNvSpPr txBox="1"/>
          <p:nvPr/>
        </p:nvSpPr>
        <p:spPr>
          <a:xfrm>
            <a:off x="685800" y="3352800"/>
            <a:ext cx="2970518" cy="1323439"/>
          </a:xfrm>
          <a:prstGeom prst="rect">
            <a:avLst/>
          </a:prstGeom>
          <a:noFill/>
        </p:spPr>
        <p:txBody>
          <a:bodyPr wrap="none" rtlCol="0">
            <a:spAutoFit/>
          </a:bodyPr>
          <a:lstStyle/>
          <a:p>
            <a:r>
              <a:rPr lang="en-US" sz="1600" dirty="0" err="1" smtClean="0"/>
              <a:t>K</a:t>
            </a:r>
            <a:r>
              <a:rPr lang="en-US" sz="1600" baseline="-25000" dirty="0" err="1" smtClean="0"/>
              <a:t>max</a:t>
            </a:r>
            <a:r>
              <a:rPr lang="en-US" sz="1600" dirty="0" smtClean="0"/>
              <a:t>= </a:t>
            </a:r>
            <a:r>
              <a:rPr lang="en-US" sz="1600" dirty="0" err="1" smtClean="0"/>
              <a:t>eV</a:t>
            </a:r>
            <a:r>
              <a:rPr lang="en-US" sz="1600" baseline="-25000" dirty="0" err="1" smtClean="0"/>
              <a:t>stop</a:t>
            </a:r>
            <a:r>
              <a:rPr lang="en-US" sz="1600" baseline="-25000" dirty="0" smtClean="0"/>
              <a:t> </a:t>
            </a:r>
            <a:r>
              <a:rPr lang="en-US" sz="1600" dirty="0" smtClean="0"/>
              <a:t>= </a:t>
            </a:r>
            <a:r>
              <a:rPr lang="en-US" sz="1600" i="1" dirty="0" err="1" smtClean="0"/>
              <a:t>hf</a:t>
            </a:r>
            <a:r>
              <a:rPr lang="en-US" sz="1600" dirty="0" smtClean="0"/>
              <a:t> – </a:t>
            </a:r>
            <a:r>
              <a:rPr lang="en-US" sz="1600" dirty="0" smtClean="0">
                <a:latin typeface="Symbol" charset="2"/>
                <a:cs typeface="Symbol" charset="2"/>
              </a:rPr>
              <a:t>F</a:t>
            </a:r>
          </a:p>
          <a:p>
            <a:r>
              <a:rPr lang="en-US" sz="1600" dirty="0" smtClean="0">
                <a:latin typeface="+mn-lt"/>
                <a:cs typeface="Symbol" charset="2"/>
              </a:rPr>
              <a:t> </a:t>
            </a:r>
            <a:r>
              <a:rPr lang="en-US" sz="1600" dirty="0" smtClean="0">
                <a:latin typeface="Symbol" charset="2"/>
                <a:cs typeface="Symbol" charset="2"/>
              </a:rPr>
              <a:t>F</a:t>
            </a:r>
            <a:r>
              <a:rPr lang="en-US" sz="1600" dirty="0" smtClean="0">
                <a:latin typeface="+mn-lt"/>
                <a:cs typeface="Symbol" charset="2"/>
              </a:rPr>
              <a:t> = “work function” </a:t>
            </a:r>
            <a:br>
              <a:rPr lang="en-US" sz="1600" dirty="0" smtClean="0">
                <a:latin typeface="+mn-lt"/>
                <a:cs typeface="Symbol" charset="2"/>
              </a:rPr>
            </a:br>
            <a:r>
              <a:rPr lang="en-US" sz="1600" dirty="0" smtClean="0">
                <a:latin typeface="+mn-lt"/>
                <a:cs typeface="Symbol" charset="2"/>
              </a:rPr>
              <a:t>      depends on target material</a:t>
            </a:r>
          </a:p>
          <a:p>
            <a:r>
              <a:rPr lang="en-US" sz="1600" i="1" dirty="0" smtClean="0">
                <a:latin typeface="+mn-lt"/>
                <a:cs typeface="Symbol" charset="2"/>
              </a:rPr>
              <a:t>h</a:t>
            </a:r>
            <a:r>
              <a:rPr lang="en-US" sz="1600" dirty="0" smtClean="0">
                <a:latin typeface="+mn-lt"/>
                <a:cs typeface="Symbol" charset="2"/>
              </a:rPr>
              <a:t> = Planck’s constant </a:t>
            </a:r>
            <a:br>
              <a:rPr lang="en-US" sz="1600" dirty="0" smtClean="0">
                <a:latin typeface="+mn-lt"/>
                <a:cs typeface="Symbol" charset="2"/>
              </a:rPr>
            </a:br>
            <a:r>
              <a:rPr lang="en-US" sz="1600" dirty="0" smtClean="0">
                <a:latin typeface="+mn-lt"/>
                <a:cs typeface="Symbol" charset="2"/>
              </a:rPr>
              <a:t>      independent of target material</a:t>
            </a:r>
            <a:endParaRPr lang="en-US" sz="1600" dirty="0">
              <a:latin typeface="+mn-lt"/>
              <a:cs typeface="Symbol" charset="2"/>
            </a:endParaRPr>
          </a:p>
        </p:txBody>
      </p:sp>
      <p:sp>
        <p:nvSpPr>
          <p:cNvPr id="9" name="TextBox 8"/>
          <p:cNvSpPr txBox="1"/>
          <p:nvPr/>
        </p:nvSpPr>
        <p:spPr>
          <a:xfrm>
            <a:off x="304800" y="4953000"/>
            <a:ext cx="6172200" cy="1477328"/>
          </a:xfrm>
          <a:prstGeom prst="rect">
            <a:avLst/>
          </a:prstGeom>
          <a:noFill/>
        </p:spPr>
        <p:txBody>
          <a:bodyPr wrap="square" rtlCol="0">
            <a:spAutoFit/>
          </a:bodyPr>
          <a:lstStyle/>
          <a:p>
            <a:r>
              <a:rPr lang="en-US" sz="1800" dirty="0" smtClean="0"/>
              <a:t>Einstein proposed in 1905 that light beams were made of photons, with quantized energy E = </a:t>
            </a:r>
            <a:r>
              <a:rPr lang="en-US" sz="1800" dirty="0" err="1" smtClean="0"/>
              <a:t>hf</a:t>
            </a:r>
            <a:r>
              <a:rPr lang="en-US" sz="1800" dirty="0" smtClean="0"/>
              <a:t> and quantized</a:t>
            </a:r>
            <a:br>
              <a:rPr lang="en-US" sz="1800" dirty="0" smtClean="0"/>
            </a:br>
            <a:r>
              <a:rPr lang="en-US" sz="1800" dirty="0" smtClean="0"/>
              <a:t>momentum </a:t>
            </a:r>
            <a:r>
              <a:rPr lang="en-US" sz="1800" dirty="0" err="1" smtClean="0"/>
              <a:t>p</a:t>
            </a:r>
            <a:r>
              <a:rPr lang="en-US" sz="1800" dirty="0" smtClean="0"/>
              <a:t> = E/</a:t>
            </a:r>
            <a:r>
              <a:rPr lang="en-US" sz="1800" dirty="0" err="1" smtClean="0"/>
              <a:t>c</a:t>
            </a:r>
            <a:r>
              <a:rPr lang="en-US" sz="1800" dirty="0" smtClean="0"/>
              <a:t> = </a:t>
            </a:r>
            <a:r>
              <a:rPr lang="en-US" sz="1800" dirty="0" err="1" smtClean="0"/>
              <a:t>h</a:t>
            </a:r>
            <a:r>
              <a:rPr lang="en-US" sz="1800" dirty="0" smtClean="0"/>
              <a:t> </a:t>
            </a:r>
            <a:r>
              <a:rPr lang="en-US" sz="1800" dirty="0" err="1" smtClean="0"/>
              <a:t>f/c</a:t>
            </a:r>
            <a:r>
              <a:rPr lang="en-US" sz="1800" dirty="0" smtClean="0"/>
              <a:t> = </a:t>
            </a:r>
            <a:r>
              <a:rPr lang="en-US" sz="1800" dirty="0" err="1" smtClean="0"/>
              <a:t>h/</a:t>
            </a:r>
            <a:r>
              <a:rPr lang="en-US" sz="1800" dirty="0" err="1" smtClean="0">
                <a:latin typeface="Symbol" charset="2"/>
                <a:cs typeface="Symbol" charset="2"/>
              </a:rPr>
              <a:t>l</a:t>
            </a:r>
            <a:r>
              <a:rPr lang="en-US" sz="1800" dirty="0" smtClean="0"/>
              <a:t> (but no mass!) </a:t>
            </a:r>
            <a:br>
              <a:rPr lang="en-US" sz="1800" dirty="0" smtClean="0"/>
            </a:br>
            <a:r>
              <a:rPr lang="en-US" sz="1800" dirty="0" smtClean="0"/>
              <a:t/>
            </a:r>
            <a:br>
              <a:rPr lang="en-US" sz="1800" dirty="0" smtClean="0"/>
            </a:br>
            <a:r>
              <a:rPr lang="en-US" sz="1800" dirty="0" smtClean="0"/>
              <a:t>Einstein received the Nobel prize for this in 1921. </a:t>
            </a:r>
          </a:p>
        </p:txBody>
      </p:sp>
      <p:pic>
        <p:nvPicPr>
          <p:cNvPr id="10" name="Picture 9"/>
          <p:cNvPicPr>
            <a:picLocks noChangeAspect="1"/>
          </p:cNvPicPr>
          <p:nvPr/>
        </p:nvPicPr>
        <p:blipFill>
          <a:blip r:embed="rId4"/>
          <a:stretch>
            <a:fillRect/>
          </a:stretch>
        </p:blipFill>
        <p:spPr>
          <a:xfrm>
            <a:off x="7086600" y="4800600"/>
            <a:ext cx="1244600" cy="155575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stretch>
            <a:fillRect/>
          </a:stretch>
        </p:blipFill>
        <p:spPr>
          <a:xfrm>
            <a:off x="0" y="762000"/>
            <a:ext cx="2165014" cy="3048000"/>
          </a:xfrm>
          <a:prstGeom prst="rect">
            <a:avLst/>
          </a:prstGeom>
        </p:spPr>
      </p:pic>
      <p:pic>
        <p:nvPicPr>
          <p:cNvPr id="4" name="Picture 3"/>
          <p:cNvPicPr>
            <a:picLocks noChangeAspect="1"/>
          </p:cNvPicPr>
          <p:nvPr/>
        </p:nvPicPr>
        <p:blipFill>
          <a:blip r:embed="rId3"/>
          <a:stretch>
            <a:fillRect/>
          </a:stretch>
        </p:blipFill>
        <p:spPr>
          <a:xfrm>
            <a:off x="1828800" y="609600"/>
            <a:ext cx="2057400" cy="3423447"/>
          </a:xfrm>
          <a:prstGeom prst="rect">
            <a:avLst/>
          </a:prstGeom>
        </p:spPr>
      </p:pic>
      <p:sp>
        <p:nvSpPr>
          <p:cNvPr id="2" name="Title 1"/>
          <p:cNvSpPr>
            <a:spLocks noGrp="1"/>
          </p:cNvSpPr>
          <p:nvPr>
            <p:ph type="title"/>
          </p:nvPr>
        </p:nvSpPr>
        <p:spPr/>
        <p:txBody>
          <a:bodyPr/>
          <a:lstStyle/>
          <a:p>
            <a:r>
              <a:rPr lang="en-US" dirty="0" smtClean="0"/>
              <a:t>Compton scattering</a:t>
            </a:r>
            <a:endParaRPr lang="en-US" dirty="0"/>
          </a:p>
        </p:txBody>
      </p:sp>
      <p:sp>
        <p:nvSpPr>
          <p:cNvPr id="5" name="TextBox 4"/>
          <p:cNvSpPr txBox="1"/>
          <p:nvPr/>
        </p:nvSpPr>
        <p:spPr>
          <a:xfrm>
            <a:off x="4114799" y="914400"/>
            <a:ext cx="5029201" cy="1569660"/>
          </a:xfrm>
          <a:prstGeom prst="rect">
            <a:avLst/>
          </a:prstGeom>
          <a:noFill/>
        </p:spPr>
        <p:txBody>
          <a:bodyPr wrap="square" rtlCol="0">
            <a:spAutoFit/>
          </a:bodyPr>
          <a:lstStyle/>
          <a:p>
            <a:r>
              <a:rPr lang="en-US" sz="1600" dirty="0" smtClean="0"/>
              <a:t>Electromagnetic waves have momentum, so photons do too. </a:t>
            </a:r>
          </a:p>
          <a:p>
            <a:r>
              <a:rPr lang="en-US" sz="1600" dirty="0" smtClean="0"/>
              <a:t>We can have “collisions” between photons (EM waves) and particles, and use conservation of energy and momentum to calculate the shift in the photon’s wavelength:</a:t>
            </a:r>
            <a:endParaRPr lang="en-US" sz="1600" dirty="0"/>
          </a:p>
        </p:txBody>
      </p:sp>
      <p:pic>
        <p:nvPicPr>
          <p:cNvPr id="6" name="Picture 5"/>
          <p:cNvPicPr>
            <a:picLocks noChangeAspect="1"/>
          </p:cNvPicPr>
          <p:nvPr/>
        </p:nvPicPr>
        <p:blipFill>
          <a:blip r:embed="rId4"/>
          <a:stretch>
            <a:fillRect/>
          </a:stretch>
        </p:blipFill>
        <p:spPr>
          <a:xfrm>
            <a:off x="4800600" y="2590800"/>
            <a:ext cx="2806700" cy="520023"/>
          </a:xfrm>
          <a:prstGeom prst="rect">
            <a:avLst/>
          </a:prstGeom>
        </p:spPr>
      </p:pic>
      <p:pic>
        <p:nvPicPr>
          <p:cNvPr id="8" name="Picture 7"/>
          <p:cNvPicPr>
            <a:picLocks noChangeAspect="1"/>
          </p:cNvPicPr>
          <p:nvPr/>
        </p:nvPicPr>
        <p:blipFill>
          <a:blip r:embed="rId5"/>
          <a:stretch>
            <a:fillRect/>
          </a:stretch>
        </p:blipFill>
        <p:spPr>
          <a:xfrm>
            <a:off x="762000" y="3962400"/>
            <a:ext cx="7759700" cy="2458519"/>
          </a:xfrm>
          <a:prstGeom prst="rect">
            <a:avLst/>
          </a:prstGeom>
        </p:spPr>
      </p:pic>
      <p:sp>
        <p:nvSpPr>
          <p:cNvPr id="9" name="TextBox 8"/>
          <p:cNvSpPr txBox="1"/>
          <p:nvPr/>
        </p:nvSpPr>
        <p:spPr>
          <a:xfrm>
            <a:off x="4114800" y="3352800"/>
            <a:ext cx="4752323" cy="338554"/>
          </a:xfrm>
          <a:prstGeom prst="rect">
            <a:avLst/>
          </a:prstGeom>
          <a:noFill/>
        </p:spPr>
        <p:txBody>
          <a:bodyPr wrap="none" rtlCol="0">
            <a:spAutoFit/>
          </a:bodyPr>
          <a:lstStyle/>
          <a:p>
            <a:r>
              <a:rPr lang="en-US" sz="1600" dirty="0" err="1" smtClean="0"/>
              <a:t>h/m</a:t>
            </a:r>
            <a:r>
              <a:rPr lang="en-US" sz="1600" baseline="-25000" dirty="0" err="1" smtClean="0"/>
              <a:t>e</a:t>
            </a:r>
            <a:r>
              <a:rPr lang="en-US" sz="1600" dirty="0" err="1" smtClean="0"/>
              <a:t>c</a:t>
            </a:r>
            <a:r>
              <a:rPr lang="en-US" sz="1600" dirty="0" smtClean="0"/>
              <a:t>=2.42 pm = Compton wavelength for an electron</a:t>
            </a:r>
            <a:endParaRPr lang="en-US" sz="1600"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light was a wave</a:t>
            </a:r>
            <a:r>
              <a:rPr lang="en-US" dirty="0" smtClean="0"/>
              <a:t>!?</a:t>
            </a:r>
            <a:endParaRPr lang="en-US" dirty="0"/>
          </a:p>
        </p:txBody>
      </p:sp>
      <p:pic>
        <p:nvPicPr>
          <p:cNvPr id="4" name="Picture 3"/>
          <p:cNvPicPr>
            <a:picLocks noChangeAspect="1"/>
          </p:cNvPicPr>
          <p:nvPr/>
        </p:nvPicPr>
        <p:blipFill>
          <a:blip r:embed="rId2"/>
          <a:stretch>
            <a:fillRect/>
          </a:stretch>
        </p:blipFill>
        <p:spPr>
          <a:xfrm>
            <a:off x="533400" y="1219200"/>
            <a:ext cx="2403815" cy="4191000"/>
          </a:xfrm>
          <a:prstGeom prst="rect">
            <a:avLst/>
          </a:prstGeom>
        </p:spPr>
      </p:pic>
      <p:pic>
        <p:nvPicPr>
          <p:cNvPr id="5" name="Picture 4"/>
          <p:cNvPicPr>
            <a:picLocks noChangeAspect="1"/>
          </p:cNvPicPr>
          <p:nvPr/>
        </p:nvPicPr>
        <p:blipFill>
          <a:blip r:embed="rId3"/>
          <a:srcRect/>
          <a:stretch>
            <a:fillRect/>
          </a:stretch>
        </p:blipFill>
        <p:spPr>
          <a:xfrm>
            <a:off x="3657600" y="5181600"/>
            <a:ext cx="5210987" cy="1352550"/>
          </a:xfrm>
          <a:prstGeom prst="rect">
            <a:avLst/>
          </a:prstGeom>
        </p:spPr>
      </p:pic>
      <p:sp>
        <p:nvSpPr>
          <p:cNvPr id="6" name="TextBox 5"/>
          <p:cNvSpPr txBox="1"/>
          <p:nvPr/>
        </p:nvSpPr>
        <p:spPr>
          <a:xfrm>
            <a:off x="3657600" y="3048000"/>
            <a:ext cx="4648200" cy="1569660"/>
          </a:xfrm>
          <a:prstGeom prst="rect">
            <a:avLst/>
          </a:prstGeom>
          <a:noFill/>
        </p:spPr>
        <p:txBody>
          <a:bodyPr wrap="square" rtlCol="0">
            <a:spAutoFit/>
          </a:bodyPr>
          <a:lstStyle/>
          <a:p>
            <a:pPr algn="ctr"/>
            <a:r>
              <a:rPr lang="en-US" dirty="0" smtClean="0"/>
              <a:t>A probability wave!</a:t>
            </a:r>
          </a:p>
          <a:p>
            <a:pPr algn="ctr"/>
            <a:r>
              <a:rPr lang="en-US" dirty="0" smtClean="0"/>
              <a:t>This is “Quantum Mechanics”, with equations for the “wave function” of particles and fields.</a:t>
            </a:r>
            <a:endParaRPr lang="en-US" dirty="0"/>
          </a:p>
        </p:txBody>
      </p:sp>
      <p:pic>
        <p:nvPicPr>
          <p:cNvPr id="9" name="Picture 28" descr="B1000"/>
          <p:cNvPicPr>
            <a:picLocks noChangeAspect="1" noChangeArrowheads="1"/>
          </p:cNvPicPr>
          <p:nvPr/>
        </p:nvPicPr>
        <p:blipFill>
          <a:blip r:embed="rId4"/>
          <a:srcRect/>
          <a:stretch>
            <a:fillRect/>
          </a:stretch>
        </p:blipFill>
        <p:spPr bwMode="auto">
          <a:xfrm>
            <a:off x="4724400" y="990600"/>
            <a:ext cx="2643188" cy="1976762"/>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7772400" cy="990600"/>
          </a:xfrm>
        </p:spPr>
        <p:txBody>
          <a:bodyPr/>
          <a:lstStyle/>
          <a:p>
            <a:r>
              <a:rPr lang="en-US" dirty="0" smtClean="0"/>
              <a:t>Electron waves?</a:t>
            </a:r>
            <a:endParaRPr lang="en-US" dirty="0"/>
          </a:p>
        </p:txBody>
      </p:sp>
      <p:sp>
        <p:nvSpPr>
          <p:cNvPr id="4" name="TextBox 3"/>
          <p:cNvSpPr txBox="1"/>
          <p:nvPr/>
        </p:nvSpPr>
        <p:spPr>
          <a:xfrm>
            <a:off x="685800" y="914400"/>
            <a:ext cx="6942826" cy="461665"/>
          </a:xfrm>
          <a:prstGeom prst="rect">
            <a:avLst/>
          </a:prstGeom>
          <a:noFill/>
        </p:spPr>
        <p:txBody>
          <a:bodyPr wrap="none" rtlCol="0">
            <a:spAutoFit/>
          </a:bodyPr>
          <a:lstStyle/>
          <a:p>
            <a:r>
              <a:rPr lang="en-US" dirty="0" smtClean="0"/>
              <a:t>http://</a:t>
            </a:r>
            <a:r>
              <a:rPr lang="en-US" dirty="0" err="1" smtClean="0"/>
              <a:t>www.hitachi.com/rd/research/em/doubleslit.html</a:t>
            </a:r>
            <a:endParaRPr lang="en-US" dirty="0"/>
          </a:p>
        </p:txBody>
      </p:sp>
      <p:pic>
        <p:nvPicPr>
          <p:cNvPr id="5" name="Picture 4"/>
          <p:cNvPicPr>
            <a:picLocks noChangeAspect="1"/>
          </p:cNvPicPr>
          <p:nvPr/>
        </p:nvPicPr>
        <p:blipFill>
          <a:blip r:embed="rId3"/>
          <a:stretch>
            <a:fillRect/>
          </a:stretch>
        </p:blipFill>
        <p:spPr>
          <a:xfrm>
            <a:off x="762000" y="2362200"/>
            <a:ext cx="2839391" cy="2133600"/>
          </a:xfrm>
          <a:prstGeom prst="rect">
            <a:avLst/>
          </a:prstGeom>
        </p:spPr>
      </p:pic>
      <p:pic>
        <p:nvPicPr>
          <p:cNvPr id="6" name="doubleslite-n.wmv">
            <a:hlinkClick r:id="" action="ppaction://media"/>
          </p:cNvPr>
          <p:cNvPicPr/>
          <p:nvPr>
            <a:videoFile r:link="rId1"/>
          </p:nvPr>
        </p:nvPicPr>
        <p:blipFill>
          <a:blip r:embed="rId4"/>
          <a:stretch>
            <a:fillRect/>
          </a:stretch>
        </p:blipFill>
        <p:spPr>
          <a:xfrm>
            <a:off x="4343400" y="2133600"/>
            <a:ext cx="3835400" cy="2876550"/>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6"/>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6"/>
                                        </p:tgtEl>
                                      </p:cBhvr>
                                    </p:cmd>
                                  </p:childTnLst>
                                </p:cTn>
                              </p:par>
                            </p:childTnLst>
                          </p:cTn>
                        </p:par>
                      </p:childTnLst>
                    </p:cTn>
                  </p:par>
                </p:childTnLst>
              </p:cTn>
              <p:nextCondLst>
                <p:cond evt="onClick" delay="0">
                  <p:tgtEl>
                    <p:spTgt spid="6"/>
                  </p:tgtEl>
                </p:cond>
              </p:nextCondLst>
            </p:seq>
            <p:video>
              <p:cMediaNode>
                <p:cTn id="7" fill="hold" display="0">
                  <p:stCondLst>
                    <p:cond delay="indefinite"/>
                  </p:stCondLst>
                  <p:endCondLst>
                    <p:cond evt="onNext" delay="0">
                      <p:tgtEl>
                        <p:sldTgt/>
                      </p:tgtEl>
                    </p:cond>
                    <p:cond evt="onPrev" delay="0">
                      <p:tgtEl>
                        <p:sldTgt/>
                      </p:tgtEl>
                    </p:cond>
                  </p:endCondLst>
                </p:cTn>
                <p:tgtEl>
                  <p:spTgt spid="6"/>
                </p:tgtEl>
              </p:cMediaNode>
            </p:video>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Wave-particle duality</a:t>
            </a:r>
            <a:endParaRPr lang="en-US" dirty="0"/>
          </a:p>
        </p:txBody>
      </p:sp>
      <p:sp>
        <p:nvSpPr>
          <p:cNvPr id="4" name="TextBox 3"/>
          <p:cNvSpPr txBox="1"/>
          <p:nvPr/>
        </p:nvSpPr>
        <p:spPr>
          <a:xfrm>
            <a:off x="381000" y="1143000"/>
            <a:ext cx="7759471" cy="1077218"/>
          </a:xfrm>
          <a:prstGeom prst="rect">
            <a:avLst/>
          </a:prstGeom>
          <a:noFill/>
        </p:spPr>
        <p:txBody>
          <a:bodyPr wrap="square" rtlCol="0">
            <a:spAutoFit/>
          </a:bodyPr>
          <a:lstStyle/>
          <a:p>
            <a:r>
              <a:rPr lang="en-US" sz="1600" dirty="0" err="1" smtClean="0"/>
              <a:t>deBroglie</a:t>
            </a:r>
            <a:r>
              <a:rPr lang="en-US" sz="1600" dirty="0" smtClean="0"/>
              <a:t> hypothesis: </a:t>
            </a:r>
            <a:br>
              <a:rPr lang="en-US" sz="1600" dirty="0" smtClean="0"/>
            </a:br>
            <a:r>
              <a:rPr lang="en-US" sz="1600" dirty="0" smtClean="0"/>
              <a:t>every particle with momentum </a:t>
            </a:r>
            <a:r>
              <a:rPr lang="en-US" sz="1600" dirty="0" err="1" smtClean="0"/>
              <a:t>p</a:t>
            </a:r>
            <a:r>
              <a:rPr lang="en-US" sz="1600" dirty="0" smtClean="0"/>
              <a:t> has an associated wave with </a:t>
            </a:r>
            <a:r>
              <a:rPr lang="en-US" sz="1600" dirty="0" err="1" smtClean="0">
                <a:latin typeface="Symbol" charset="2"/>
                <a:cs typeface="Symbol" charset="2"/>
              </a:rPr>
              <a:t>l</a:t>
            </a:r>
            <a:r>
              <a:rPr lang="en-US" sz="1600" dirty="0" smtClean="0"/>
              <a:t> = </a:t>
            </a:r>
            <a:r>
              <a:rPr lang="en-US" sz="1600" dirty="0" err="1" smtClean="0"/>
              <a:t>h/p</a:t>
            </a:r>
            <a:r>
              <a:rPr lang="en-US" sz="1600" dirty="0" smtClean="0"/>
              <a:t> </a:t>
            </a:r>
          </a:p>
          <a:p>
            <a:r>
              <a:rPr lang="en-US" sz="1600" dirty="0" smtClean="0"/>
              <a:t>His 1920 PhD thesis won the Nobel prize in 1929</a:t>
            </a:r>
            <a:br>
              <a:rPr lang="en-US" sz="1600" dirty="0" smtClean="0"/>
            </a:br>
            <a:endParaRPr lang="en-US" sz="1600" dirty="0" smtClean="0"/>
          </a:p>
        </p:txBody>
      </p:sp>
      <p:pic>
        <p:nvPicPr>
          <p:cNvPr id="5" name="Picture 4"/>
          <p:cNvPicPr>
            <a:picLocks noChangeAspect="1"/>
          </p:cNvPicPr>
          <p:nvPr/>
        </p:nvPicPr>
        <p:blipFill>
          <a:blip r:embed="rId2"/>
          <a:stretch>
            <a:fillRect/>
          </a:stretch>
        </p:blipFill>
        <p:spPr>
          <a:xfrm>
            <a:off x="6705600" y="1676400"/>
            <a:ext cx="1900410" cy="2628900"/>
          </a:xfrm>
          <a:prstGeom prst="rect">
            <a:avLst/>
          </a:prstGeom>
        </p:spPr>
      </p:pic>
      <p:sp>
        <p:nvSpPr>
          <p:cNvPr id="6" name="TextBox 5"/>
          <p:cNvSpPr txBox="1"/>
          <p:nvPr/>
        </p:nvSpPr>
        <p:spPr>
          <a:xfrm>
            <a:off x="914400" y="2286000"/>
            <a:ext cx="4572000" cy="1477328"/>
          </a:xfrm>
          <a:prstGeom prst="rect">
            <a:avLst/>
          </a:prstGeom>
          <a:noFill/>
        </p:spPr>
        <p:txBody>
          <a:bodyPr wrap="square" rtlCol="0">
            <a:spAutoFit/>
          </a:bodyPr>
          <a:lstStyle/>
          <a:p>
            <a:r>
              <a:rPr lang="en-US" sz="1000" dirty="0" smtClean="0"/>
              <a:t>Thus to describe the properties of matter as well as those of light, waves and corpuscles have to be referred to at one and the same time. The electron can no longer be conceived as a single, small granule of electricity; it must be associated with a wave and this wave is no myth; its wavelength can be measured and its interferences predicted. It has thus been possible to predict a whole group of phenomena without their actually having been discovered. And it is on this concept of the duality of waves and corpuscles in Nature, expressed in a more or less abstract form, that the whole recent development of theoretical physics has been founded and that all future development of this science will apparently have to be founded.</a:t>
            </a:r>
            <a:endParaRPr lang="en-US" sz="1000" dirty="0"/>
          </a:p>
        </p:txBody>
      </p:sp>
      <p:sp>
        <p:nvSpPr>
          <p:cNvPr id="7" name="TextBox 6"/>
          <p:cNvSpPr txBox="1"/>
          <p:nvPr/>
        </p:nvSpPr>
        <p:spPr>
          <a:xfrm>
            <a:off x="838200" y="4343400"/>
            <a:ext cx="5452409" cy="1200329"/>
          </a:xfrm>
          <a:prstGeom prst="rect">
            <a:avLst/>
          </a:prstGeom>
          <a:noFill/>
        </p:spPr>
        <p:txBody>
          <a:bodyPr wrap="none" rtlCol="0">
            <a:spAutoFit/>
          </a:bodyPr>
          <a:lstStyle/>
          <a:p>
            <a:endParaRPr lang="en-US" sz="1200" dirty="0" smtClean="0"/>
          </a:p>
          <a:p>
            <a:r>
              <a:rPr lang="en-US" sz="1200" dirty="0" smtClean="0"/>
              <a:t>1 </a:t>
            </a:r>
            <a:r>
              <a:rPr lang="en-US" sz="1200" dirty="0" err="1" smtClean="0"/>
              <a:t>keV</a:t>
            </a:r>
            <a:r>
              <a:rPr lang="en-US" sz="1200" dirty="0" smtClean="0"/>
              <a:t> electron: </a:t>
            </a:r>
            <a:r>
              <a:rPr lang="en-US" sz="1200" dirty="0" err="1" smtClean="0"/>
              <a:t>p</a:t>
            </a:r>
            <a:r>
              <a:rPr lang="en-US" sz="1200" dirty="0" smtClean="0"/>
              <a:t>=(2mK) </a:t>
            </a:r>
            <a:r>
              <a:rPr lang="en-US" sz="1200" baseline="30000" dirty="0" smtClean="0"/>
              <a:t>½</a:t>
            </a:r>
            <a:r>
              <a:rPr lang="en-US" sz="1200" dirty="0" smtClean="0"/>
              <a:t> =1.7 </a:t>
            </a:r>
            <a:r>
              <a:rPr lang="en-US" sz="1200" dirty="0" err="1" smtClean="0"/>
              <a:t>x</a:t>
            </a:r>
            <a:r>
              <a:rPr lang="en-US" sz="1200" dirty="0" smtClean="0"/>
              <a:t> 10</a:t>
            </a:r>
            <a:r>
              <a:rPr lang="en-US" sz="1200" baseline="30000" dirty="0" smtClean="0"/>
              <a:t>-23 </a:t>
            </a:r>
            <a:r>
              <a:rPr lang="en-US" sz="1200" dirty="0" smtClean="0"/>
              <a:t>kg </a:t>
            </a:r>
            <a:r>
              <a:rPr lang="en-US" sz="1200" dirty="0" err="1" smtClean="0"/>
              <a:t>m/s</a:t>
            </a:r>
            <a:r>
              <a:rPr lang="en-US" sz="1200" dirty="0" smtClean="0"/>
              <a:t>   and </a:t>
            </a:r>
            <a:r>
              <a:rPr lang="en-US" sz="1200" dirty="0" err="1" smtClean="0">
                <a:latin typeface="Symbol" charset="2"/>
                <a:cs typeface="Symbol" charset="2"/>
              </a:rPr>
              <a:t>l</a:t>
            </a:r>
            <a:r>
              <a:rPr lang="en-US" sz="1200" dirty="0" smtClean="0"/>
              <a:t> = </a:t>
            </a:r>
            <a:r>
              <a:rPr lang="en-US" sz="1200" dirty="0" err="1" smtClean="0"/>
              <a:t>h/p</a:t>
            </a:r>
            <a:r>
              <a:rPr lang="en-US" sz="1200" dirty="0" smtClean="0"/>
              <a:t> = 39 pm</a:t>
            </a:r>
            <a:br>
              <a:rPr lang="en-US" sz="1200" dirty="0" smtClean="0"/>
            </a:br>
            <a:r>
              <a:rPr lang="en-US" sz="1200" dirty="0" smtClean="0"/>
              <a:t> </a:t>
            </a:r>
          </a:p>
          <a:p>
            <a:r>
              <a:rPr lang="en-US" sz="1200" dirty="0" smtClean="0"/>
              <a:t>1 </a:t>
            </a:r>
            <a:r>
              <a:rPr lang="en-US" sz="1200" dirty="0" err="1" smtClean="0"/>
              <a:t>keV</a:t>
            </a:r>
            <a:r>
              <a:rPr lang="en-US" sz="1200" dirty="0" smtClean="0"/>
              <a:t> photon: </a:t>
            </a:r>
            <a:r>
              <a:rPr lang="en-US" sz="1200" dirty="0" err="1" smtClean="0"/>
              <a:t>p</a:t>
            </a:r>
            <a:r>
              <a:rPr lang="en-US" sz="1200" dirty="0" smtClean="0"/>
              <a:t>=E/</a:t>
            </a:r>
            <a:r>
              <a:rPr lang="en-US" sz="1200" dirty="0" err="1" smtClean="0"/>
              <a:t>c</a:t>
            </a:r>
            <a:r>
              <a:rPr lang="en-US" sz="1200" dirty="0" smtClean="0"/>
              <a:t> =5.3 </a:t>
            </a:r>
            <a:r>
              <a:rPr lang="en-US" sz="1200" dirty="0" err="1" smtClean="0"/>
              <a:t>x</a:t>
            </a:r>
            <a:r>
              <a:rPr lang="en-US" sz="1200" dirty="0" smtClean="0"/>
              <a:t> 10</a:t>
            </a:r>
            <a:r>
              <a:rPr lang="en-US" sz="1200" baseline="30000" dirty="0" smtClean="0"/>
              <a:t>-25 </a:t>
            </a:r>
            <a:r>
              <a:rPr lang="en-US" sz="1200" dirty="0" smtClean="0"/>
              <a:t>kg </a:t>
            </a:r>
            <a:r>
              <a:rPr lang="en-US" sz="1200" dirty="0" err="1" smtClean="0"/>
              <a:t>m/s</a:t>
            </a:r>
            <a:r>
              <a:rPr lang="en-US" sz="1200" dirty="0" smtClean="0"/>
              <a:t> and  </a:t>
            </a:r>
            <a:r>
              <a:rPr lang="en-US" sz="1200" dirty="0" err="1" smtClean="0">
                <a:latin typeface="Symbol" charset="2"/>
                <a:cs typeface="Symbol" charset="2"/>
              </a:rPr>
              <a:t>l</a:t>
            </a:r>
            <a:r>
              <a:rPr lang="en-US" sz="1200" dirty="0" smtClean="0"/>
              <a:t> = </a:t>
            </a:r>
            <a:r>
              <a:rPr lang="en-US" sz="1200" dirty="0" err="1" smtClean="0"/>
              <a:t>h/p</a:t>
            </a:r>
            <a:r>
              <a:rPr lang="en-US" sz="1200" dirty="0" smtClean="0"/>
              <a:t> = 1.2 nm</a:t>
            </a:r>
            <a:br>
              <a:rPr lang="en-US" sz="1200" dirty="0" smtClean="0"/>
            </a:br>
            <a:endParaRPr lang="en-US" sz="1200" dirty="0" smtClean="0"/>
          </a:p>
          <a:p>
            <a:r>
              <a:rPr lang="en-US" sz="1200" dirty="0" smtClean="0"/>
              <a:t>30 </a:t>
            </a:r>
            <a:r>
              <a:rPr lang="en-US" sz="1200" dirty="0" err="1" smtClean="0"/>
              <a:t>m/s</a:t>
            </a:r>
            <a:r>
              <a:rPr lang="en-US" sz="1200" dirty="0" smtClean="0"/>
              <a:t>, 3000 kg car (~60mph, 6,000 lb): </a:t>
            </a:r>
            <a:r>
              <a:rPr lang="en-US" sz="1200" dirty="0" err="1" smtClean="0"/>
              <a:t>p</a:t>
            </a:r>
            <a:r>
              <a:rPr lang="en-US" sz="1200" dirty="0" smtClean="0"/>
              <a:t> = </a:t>
            </a:r>
            <a:r>
              <a:rPr lang="en-US" sz="1200" dirty="0" err="1" smtClean="0"/>
              <a:t>mv</a:t>
            </a:r>
            <a:r>
              <a:rPr lang="en-US" sz="1200" dirty="0" smtClean="0"/>
              <a:t> = 9 </a:t>
            </a:r>
            <a:r>
              <a:rPr lang="en-US" sz="1200" dirty="0" err="1" smtClean="0"/>
              <a:t>x</a:t>
            </a:r>
            <a:r>
              <a:rPr lang="en-US" sz="1200" dirty="0" smtClean="0"/>
              <a:t> 10</a:t>
            </a:r>
            <a:r>
              <a:rPr lang="en-US" sz="1200" baseline="30000" dirty="0" smtClean="0"/>
              <a:t>4</a:t>
            </a:r>
            <a:r>
              <a:rPr lang="en-US" sz="1200" dirty="0" smtClean="0"/>
              <a:t> kg </a:t>
            </a:r>
            <a:r>
              <a:rPr lang="en-US" sz="1200" dirty="0" err="1" smtClean="0"/>
              <a:t>m/s</a:t>
            </a:r>
            <a:r>
              <a:rPr lang="en-US" sz="1200" dirty="0" smtClean="0"/>
              <a:t> and = 7.4 </a:t>
            </a:r>
            <a:r>
              <a:rPr lang="en-US" sz="1200" dirty="0" err="1" smtClean="0"/>
              <a:t>x</a:t>
            </a:r>
            <a:r>
              <a:rPr lang="en-US" sz="1200" dirty="0" smtClean="0"/>
              <a:t> 10 </a:t>
            </a:r>
            <a:r>
              <a:rPr lang="en-US" sz="1200" baseline="30000" dirty="0" smtClean="0"/>
              <a:t>-39 </a:t>
            </a:r>
            <a:r>
              <a:rPr lang="en-US" sz="1200" dirty="0" err="1" smtClean="0"/>
              <a:t>m</a:t>
            </a:r>
            <a:r>
              <a:rPr lang="en-US" sz="1200" dirty="0" smtClean="0"/>
              <a:t> </a:t>
            </a:r>
            <a:endParaRPr lang="en-US" sz="1200" dirty="0"/>
          </a:p>
        </p:txBody>
      </p:sp>
      <p:sp>
        <p:nvSpPr>
          <p:cNvPr id="8" name="TextBox 7"/>
          <p:cNvSpPr txBox="1"/>
          <p:nvPr/>
        </p:nvSpPr>
        <p:spPr>
          <a:xfrm>
            <a:off x="609600" y="5791200"/>
            <a:ext cx="4191000" cy="830997"/>
          </a:xfrm>
          <a:prstGeom prst="rect">
            <a:avLst/>
          </a:prstGeom>
          <a:noFill/>
        </p:spPr>
        <p:txBody>
          <a:bodyPr wrap="square" rtlCol="0">
            <a:spAutoFit/>
          </a:bodyPr>
          <a:lstStyle/>
          <a:p>
            <a:r>
              <a:rPr lang="en-US" dirty="0" smtClean="0"/>
              <a:t>Planck’s length: where gravity and quantum mechanics coexist.  </a:t>
            </a:r>
            <a:endParaRPr lang="en-US" dirty="0"/>
          </a:p>
        </p:txBody>
      </p:sp>
      <p:pic>
        <p:nvPicPr>
          <p:cNvPr id="9" name="Picture 8"/>
          <p:cNvPicPr>
            <a:picLocks noChangeAspect="1"/>
          </p:cNvPicPr>
          <p:nvPr/>
        </p:nvPicPr>
        <p:blipFill>
          <a:blip r:embed="rId3"/>
          <a:stretch>
            <a:fillRect/>
          </a:stretch>
        </p:blipFill>
        <p:spPr>
          <a:xfrm>
            <a:off x="4800600" y="5791200"/>
            <a:ext cx="3987800" cy="640527"/>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pitchFamily="-110"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703</TotalTime>
  <Words>1196</Words>
  <Application>Microsoft Macintosh PowerPoint</Application>
  <PresentationFormat>On-screen Show (4:3)</PresentationFormat>
  <Paragraphs>53</Paragraphs>
  <Slides>10</Slides>
  <Notes>1</Notes>
  <HiddenSlides>0</HiddenSlides>
  <MMClips>2</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Default Design</vt:lpstr>
      <vt:lpstr>Particles and waves </vt:lpstr>
      <vt:lpstr>Light is a wave</vt:lpstr>
      <vt:lpstr>Electrons are particles</vt:lpstr>
      <vt:lpstr>Electromagnetic energy is quantized </vt:lpstr>
      <vt:lpstr>Light is a particle?</vt:lpstr>
      <vt:lpstr>Compton scattering</vt:lpstr>
      <vt:lpstr>But light was a wave!?</vt:lpstr>
      <vt:lpstr>Electron waves?</vt:lpstr>
      <vt:lpstr>Wave-particle duality</vt:lpstr>
      <vt:lpstr>Heisenberg’s uncertainty principle</vt:lpstr>
    </vt:vector>
  </TitlesOfParts>
  <Company>LSU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28</dc:title>
  <dc:creator>Gabriela Gonzalez</dc:creator>
  <cp:lastModifiedBy>Gabriela Gonzalez</cp:lastModifiedBy>
  <cp:revision>25</cp:revision>
  <dcterms:created xsi:type="dcterms:W3CDTF">2011-05-02T14:05:55Z</dcterms:created>
  <dcterms:modified xsi:type="dcterms:W3CDTF">2011-05-02T14:10:16Z</dcterms:modified>
</cp:coreProperties>
</file>