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6.bin" ContentType="application/vnd.openxmlformats-officedocument.oleObject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83" r:id="rId3"/>
    <p:sldId id="286" r:id="rId4"/>
    <p:sldId id="273" r:id="rId5"/>
    <p:sldId id="257" r:id="rId6"/>
    <p:sldId id="258" r:id="rId7"/>
    <p:sldId id="275" r:id="rId8"/>
    <p:sldId id="266" r:id="rId9"/>
    <p:sldId id="277" r:id="rId10"/>
    <p:sldId id="281" r:id="rId11"/>
    <p:sldId id="282" r:id="rId12"/>
    <p:sldId id="264" r:id="rId13"/>
    <p:sldId id="269" r:id="rId14"/>
    <p:sldId id="265" r:id="rId15"/>
    <p:sldId id="284" r:id="rId16"/>
    <p:sldId id="285" r:id="rId17"/>
    <p:sldId id="279" r:id="rId18"/>
    <p:sldId id="267" r:id="rId19"/>
    <p:sldId id="268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0" charset="0"/>
              </a:defRPr>
            </a:lvl1pPr>
          </a:lstStyle>
          <a:p>
            <a:pPr>
              <a:defRPr/>
            </a:pPr>
            <a:fld id="{AC8B8427-E697-F248-A7A5-DB5ABCD7C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itchFamily="-110" charset="0"/>
              </a:defRPr>
            </a:lvl1pPr>
          </a:lstStyle>
          <a:p>
            <a:pPr>
              <a:defRPr/>
            </a:pPr>
            <a:fld id="{6910BE53-F576-9447-84F6-70A90F124BFA}" type="datetime1">
              <a:rPr lang="en-US"/>
              <a:pPr>
                <a:defRPr/>
              </a:pPr>
              <a:t>4/26/11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itchFamily="-110" charset="0"/>
              </a:defRPr>
            </a:lvl1pPr>
          </a:lstStyle>
          <a:p>
            <a:pPr>
              <a:defRPr/>
            </a:pPr>
            <a:fld id="{08AF1F53-5244-2041-9FC0-8B3D980DC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9428-536D-F84A-8B85-01424FFA0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543AC-B2FD-CA42-AFA5-57CDFB7C9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D1401-6FC9-4545-A8FE-01654B6C9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40DCA-205A-0B4E-B3CA-E1C39F85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3FED-CB1A-0A4E-85D7-371D45C06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B29D4-B2FD-AC4B-BE46-3753E56BB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0683-1BDD-B243-AD08-15553C467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F4B7-4F98-0C45-A2F7-51D177D8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0132-937D-EC46-8C69-2BFAF2604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A2D3-74FD-9347-864E-B6A78B044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9017-5396-7941-B5B6-587A42EB7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0" charset="0"/>
              </a:defRPr>
            </a:lvl1pPr>
          </a:lstStyle>
          <a:p>
            <a:pPr>
              <a:defRPr/>
            </a:pPr>
            <a:fld id="{69B10F84-1E86-504D-88AB-0118F82EB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video" Target="file://localhost/Users/gonzalez/00teaching/Phys2102_Fall2009/0lectures/MichelsonIfo2_EinsteinMess.mov" TargetMode="External"/><Relationship Id="rId2" Type="http://schemas.openxmlformats.org/officeDocument/2006/relationships/video" Target="file://localhost/Users/gonzalez/00teaching/Phys2102_Fall2009/0lectures/MichelsonIfo_EinsteinMess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20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7.png"/><Relationship Id="rId1" Type="http://schemas.openxmlformats.org/officeDocument/2006/relationships/video" Target="file://localhost/Users/gonzalez/00teaching/Phys2102_Fall2009/0lectures/amnh4.mov" TargetMode="Externa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57400" y="4191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5175" y="27066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Interference</a:t>
            </a:r>
            <a:b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endParaRPr lang="en-US" b="1" dirty="0">
              <a:solidFill>
                <a:srgbClr val="CC0066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0"/>
            <a:ext cx="3352800" cy="2514600"/>
            <a:chOff x="1859" y="0"/>
            <a:chExt cx="2112" cy="1584"/>
          </a:xfrm>
        </p:grpSpPr>
        <p:pic>
          <p:nvPicPr>
            <p:cNvPr id="15368" name="Picture 5" descr="touch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9" y="0"/>
              <a:ext cx="211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 Box 6"/>
            <p:cNvSpPr txBox="1">
              <a:spLocks noChangeArrowheads="1"/>
            </p:cNvSpPr>
            <p:nvPr/>
          </p:nvSpPr>
          <p:spPr bwMode="auto">
            <a:xfrm>
              <a:off x="1875" y="0"/>
              <a:ext cx="15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Physics 2102</a:t>
              </a:r>
            </a:p>
            <a:p>
              <a:r>
                <a:rPr lang="en-US">
                  <a:solidFill>
                    <a:schemeClr val="bg1"/>
                  </a:solidFill>
                </a:rPr>
                <a:t>Gabriela Gonz</a:t>
              </a:r>
              <a:r>
                <a:rPr lang="en-US">
                  <a:solidFill>
                    <a:schemeClr val="bg1"/>
                  </a:solidFill>
                  <a:ea typeface="Times New Roman" charset="0"/>
                  <a:cs typeface="Times New Roman" charset="0"/>
                </a:rPr>
                <a:t>á</a:t>
              </a:r>
              <a:r>
                <a:rPr lang="en-US">
                  <a:solidFill>
                    <a:schemeClr val="bg1"/>
                  </a:solidFill>
                </a:rPr>
                <a:t>lez</a:t>
              </a:r>
            </a:p>
          </p:txBody>
        </p:sp>
      </p:grp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3"/>
          <a:srcRect l="14809" t="20203" r="13312" b="14815"/>
          <a:stretch>
            <a:fillRect/>
          </a:stretch>
        </p:blipFill>
        <p:spPr bwMode="auto">
          <a:xfrm>
            <a:off x="0" y="4406900"/>
            <a:ext cx="41148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Michelson_Morley_int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00" y="0"/>
            <a:ext cx="34671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9763" y="4159250"/>
            <a:ext cx="34242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65163" y="1651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CC0066"/>
                </a:solidFill>
              </a:rPr>
              <a:t>Young’s double slit experiment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968500"/>
            <a:ext cx="4953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1587500"/>
            <a:ext cx="9144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B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413" y="2819400"/>
            <a:ext cx="279558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7772400" cy="877888"/>
          </a:xfrm>
        </p:spPr>
        <p:txBody>
          <a:bodyPr/>
          <a:lstStyle/>
          <a:p>
            <a:r>
              <a:rPr lang="en-US" smtClean="0">
                <a:solidFill>
                  <a:srgbClr val="CC0066"/>
                </a:solidFill>
              </a:rPr>
              <a:t>Young’s double slit experiment</a:t>
            </a:r>
            <a:endParaRPr lang="en-US" smtClean="0"/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/>
          <a:srcRect b="34865"/>
          <a:stretch>
            <a:fillRect/>
          </a:stretch>
        </p:blipFill>
        <p:spPr bwMode="auto">
          <a:xfrm>
            <a:off x="381000" y="1873250"/>
            <a:ext cx="24749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/>
          </p:cNvPicPr>
          <p:nvPr/>
        </p:nvPicPr>
        <p:blipFill>
          <a:blip r:embed="rId2"/>
          <a:srcRect t="64529"/>
          <a:stretch>
            <a:fillRect/>
          </a:stretch>
        </p:blipFill>
        <p:spPr bwMode="auto">
          <a:xfrm>
            <a:off x="5370513" y="995363"/>
            <a:ext cx="20526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30638" y="2773363"/>
            <a:ext cx="496411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Symbol" charset="2"/>
              </a:rPr>
              <a:t>Path difference: </a:t>
            </a:r>
            <a:r>
              <a:rPr lang="en-US" sz="1800" dirty="0">
                <a:latin typeface="Symbol" charset="2"/>
                <a:cs typeface="Symbol" charset="2"/>
              </a:rPr>
              <a:t>D</a:t>
            </a:r>
            <a:r>
              <a:rPr lang="en-US" sz="1800" dirty="0">
                <a:latin typeface="Times New Roman" pitchFamily="-110" charset="0"/>
              </a:rPr>
              <a:t>L=</a:t>
            </a:r>
            <a:r>
              <a:rPr lang="en-US" sz="1800" dirty="0" err="1">
                <a:latin typeface="Times New Roman" pitchFamily="-110" charset="0"/>
              </a:rPr>
              <a:t>d</a:t>
            </a:r>
            <a:r>
              <a:rPr lang="en-US" sz="1800" dirty="0">
                <a:latin typeface="Times New Roman" pitchFamily="-110" charset="0"/>
              </a:rPr>
              <a:t> sin </a:t>
            </a:r>
            <a:r>
              <a:rPr lang="en-US" sz="1800" dirty="0" err="1">
                <a:latin typeface="Symbol" charset="2"/>
                <a:cs typeface="Symbol" charset="2"/>
              </a:rPr>
              <a:t>q</a:t>
            </a:r>
            <a:endParaRPr lang="en-US" sz="1800" dirty="0">
              <a:latin typeface="+mn-lt"/>
              <a:cs typeface="Symbol" charset="2"/>
            </a:endParaRPr>
          </a:p>
          <a:p>
            <a:pPr>
              <a:defRPr/>
            </a:pPr>
            <a:r>
              <a:rPr lang="en-US" sz="1800" dirty="0">
                <a:latin typeface="+mn-lt"/>
                <a:cs typeface="Symbol" charset="2"/>
              </a:rPr>
              <a:t>Bright fringe: </a:t>
            </a:r>
            <a:r>
              <a:rPr lang="en-US" sz="1800" dirty="0">
                <a:latin typeface="Symbol" charset="2"/>
                <a:cs typeface="Symbol" charset="2"/>
              </a:rPr>
              <a:t>D</a:t>
            </a:r>
            <a:r>
              <a:rPr lang="en-US" sz="1800" dirty="0">
                <a:latin typeface="+mn-lt"/>
                <a:cs typeface="Symbol" charset="2"/>
              </a:rPr>
              <a:t>L=m</a:t>
            </a:r>
            <a:r>
              <a:rPr lang="en-US" sz="1800" dirty="0">
                <a:latin typeface="Symbol" charset="2"/>
                <a:cs typeface="Symbol" charset="2"/>
              </a:rPr>
              <a:t>l</a:t>
            </a:r>
            <a:r>
              <a:rPr lang="en-US" sz="1800" dirty="0">
                <a:latin typeface="+mn-lt"/>
                <a:cs typeface="Symbol" charset="2"/>
              </a:rPr>
              <a:t> = </a:t>
            </a:r>
            <a:r>
              <a:rPr lang="en-US" sz="1800" dirty="0" err="1">
                <a:latin typeface="+mn-lt"/>
                <a:cs typeface="Symbol" charset="2"/>
              </a:rPr>
              <a:t>d</a:t>
            </a:r>
            <a:r>
              <a:rPr lang="en-US" sz="1800" dirty="0">
                <a:latin typeface="+mn-lt"/>
                <a:cs typeface="Symbol" charset="2"/>
              </a:rPr>
              <a:t> sin </a:t>
            </a:r>
            <a:r>
              <a:rPr lang="en-US" sz="1800" dirty="0" err="1">
                <a:latin typeface="Symbol" charset="2"/>
                <a:cs typeface="Symbol" charset="2"/>
              </a:rPr>
              <a:t>q</a:t>
            </a:r>
            <a:endParaRPr lang="en-US" sz="1800" dirty="0">
              <a:latin typeface="Symbol" charset="2"/>
              <a:cs typeface="Symbol" charset="2"/>
            </a:endParaRPr>
          </a:p>
          <a:p>
            <a:pPr>
              <a:defRPr/>
            </a:pPr>
            <a:r>
              <a:rPr lang="en-US" sz="1800" dirty="0">
                <a:latin typeface="Times New Roman" pitchFamily="-110" charset="0"/>
                <a:cs typeface="Symbol" charset="2"/>
              </a:rPr>
              <a:t>Dark fringe: </a:t>
            </a:r>
            <a:r>
              <a:rPr lang="en-US" sz="1800" dirty="0">
                <a:latin typeface="Symbol" charset="2"/>
                <a:cs typeface="Symbol" charset="2"/>
              </a:rPr>
              <a:t>D</a:t>
            </a:r>
            <a:r>
              <a:rPr lang="en-US" sz="1800" dirty="0">
                <a:latin typeface="Times New Roman" pitchFamily="-110" charset="0"/>
                <a:cs typeface="Symbol" charset="2"/>
              </a:rPr>
              <a:t>L=(m+1/2)</a:t>
            </a:r>
            <a:r>
              <a:rPr lang="en-US" sz="1800" dirty="0">
                <a:latin typeface="Symbol" charset="2"/>
                <a:cs typeface="Symbol" charset="2"/>
              </a:rPr>
              <a:t>l</a:t>
            </a:r>
            <a:r>
              <a:rPr lang="en-US" sz="1800" dirty="0">
                <a:latin typeface="Times New Roman" pitchFamily="-110" charset="0"/>
                <a:cs typeface="Symbol" charset="2"/>
              </a:rPr>
              <a:t> = </a:t>
            </a:r>
            <a:r>
              <a:rPr lang="en-US" sz="1800" dirty="0" err="1">
                <a:latin typeface="Times New Roman" pitchFamily="-110" charset="0"/>
                <a:cs typeface="Symbol" charset="2"/>
              </a:rPr>
              <a:t>d</a:t>
            </a:r>
            <a:r>
              <a:rPr lang="en-US" sz="1800" dirty="0">
                <a:latin typeface="Times New Roman" pitchFamily="-110" charset="0"/>
                <a:cs typeface="Symbol" charset="2"/>
              </a:rPr>
              <a:t> sin </a:t>
            </a:r>
            <a:r>
              <a:rPr lang="en-US" sz="1800" dirty="0" err="1">
                <a:latin typeface="Symbol" charset="2"/>
                <a:cs typeface="Symbol" charset="2"/>
              </a:rPr>
              <a:t>q</a:t>
            </a:r>
            <a:endParaRPr lang="en-US" sz="1800" dirty="0">
              <a:latin typeface="Symbol" charset="2"/>
              <a:cs typeface="Symbol" charset="2"/>
            </a:endParaRPr>
          </a:p>
          <a:p>
            <a:pPr>
              <a:defRPr/>
            </a:pPr>
            <a:r>
              <a:rPr lang="es-AR" sz="1800" dirty="0">
                <a:latin typeface="Times New Roman" pitchFamily="-110" charset="0"/>
              </a:rPr>
              <a:t>The intensity on the screen is </a:t>
            </a:r>
            <a:br>
              <a:rPr lang="es-AR" sz="1800" dirty="0">
                <a:latin typeface="Times New Roman" pitchFamily="-110" charset="0"/>
              </a:rPr>
            </a:br>
            <a:r>
              <a:rPr lang="es-AR" sz="1800" dirty="0">
                <a:latin typeface="Times New Roman" pitchFamily="-110" charset="0"/>
              </a:rPr>
              <a:t>        </a:t>
            </a:r>
            <a:r>
              <a:rPr lang="en-US" sz="1800" dirty="0">
                <a:latin typeface="Times New Roman" pitchFamily="-110" charset="0"/>
              </a:rPr>
              <a:t>I/I</a:t>
            </a:r>
            <a:r>
              <a:rPr lang="en-US" sz="1800" baseline="-25000" dirty="0">
                <a:latin typeface="Times New Roman" pitchFamily="-110" charset="0"/>
              </a:rPr>
              <a:t>0</a:t>
            </a:r>
            <a:r>
              <a:rPr lang="en-US" sz="1800" dirty="0">
                <a:latin typeface="Times New Roman" pitchFamily="-110" charset="0"/>
              </a:rPr>
              <a:t>=4cos</a:t>
            </a:r>
            <a:r>
              <a:rPr lang="en-US" sz="1800" baseline="30000" dirty="0">
                <a:latin typeface="Times New Roman" pitchFamily="-110" charset="0"/>
              </a:rPr>
              <a:t>2</a:t>
            </a:r>
            <a:r>
              <a:rPr lang="en-US" sz="1800" dirty="0">
                <a:latin typeface="Symbol" pitchFamily="-110" charset="2"/>
              </a:rPr>
              <a:t>f/2</a:t>
            </a:r>
            <a:r>
              <a:rPr lang="en-US" sz="1800" dirty="0">
                <a:latin typeface="Times New Roman" pitchFamily="-110" charset="0"/>
              </a:rPr>
              <a:t> with </a:t>
            </a:r>
            <a:r>
              <a:rPr lang="en-US" sz="1800" dirty="0" err="1">
                <a:latin typeface="Symbol" pitchFamily="-110" charset="2"/>
              </a:rPr>
              <a:t>f</a:t>
            </a:r>
            <a:r>
              <a:rPr lang="en-US" sz="1800" dirty="0">
                <a:latin typeface="Times New Roman" pitchFamily="-110" charset="0"/>
              </a:rPr>
              <a:t>=(2</a:t>
            </a:r>
            <a:r>
              <a:rPr lang="en-US" sz="1800" dirty="0">
                <a:latin typeface="Symbol" pitchFamily="-110" charset="2"/>
              </a:rPr>
              <a:t>p</a:t>
            </a:r>
            <a:r>
              <a:rPr lang="en-US" sz="1800" dirty="0">
                <a:latin typeface="Times New Roman" pitchFamily="-110" charset="0"/>
              </a:rPr>
              <a:t>d/</a:t>
            </a:r>
            <a:r>
              <a:rPr lang="en-US" sz="1800" dirty="0">
                <a:latin typeface="Symbol" pitchFamily="-110" charset="2"/>
              </a:rPr>
              <a:t>l</a:t>
            </a:r>
            <a:r>
              <a:rPr lang="en-US" sz="1800" dirty="0">
                <a:latin typeface="Times New Roman" pitchFamily="-110" charset="0"/>
              </a:rPr>
              <a:t>)sin</a:t>
            </a:r>
            <a:r>
              <a:rPr lang="en-US" sz="1800" dirty="0">
                <a:latin typeface="Symbol" pitchFamily="-110" charset="2"/>
              </a:rPr>
              <a:t>q</a:t>
            </a:r>
            <a:r>
              <a:rPr lang="en-US" sz="1800" dirty="0">
                <a:latin typeface="Times New Roman" pitchFamily="-110" charset="0"/>
              </a:rPr>
              <a:t> </a:t>
            </a:r>
            <a:endParaRPr lang="en-US" sz="1800" dirty="0">
              <a:latin typeface="Symbol" charset="2"/>
              <a:cs typeface="Symbol" charset="2"/>
            </a:endParaRPr>
          </a:p>
          <a:p>
            <a:pPr>
              <a:defRPr/>
            </a:pPr>
            <a:endParaRPr lang="en-US" sz="1800" dirty="0">
              <a:latin typeface="Symbol" charset="2"/>
              <a:cs typeface="Symbol" charset="2"/>
            </a:endParaRPr>
          </a:p>
        </p:txBody>
      </p:sp>
      <p:pic>
        <p:nvPicPr>
          <p:cNvPr id="25606" name="Picture 2" descr="fring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725" y="4519613"/>
            <a:ext cx="27701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f36_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7025" y="4941888"/>
            <a:ext cx="445611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 descr="fring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612900" y="3127376"/>
            <a:ext cx="27717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6525" y="193675"/>
            <a:ext cx="373697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 b="1"/>
              <a:t>Michelson interferometers:</a:t>
            </a:r>
            <a:endParaRPr lang="es-A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6525" y="803275"/>
            <a:ext cx="869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AR" sz="1800"/>
              <a:t>As we saw in the previous example, interference is a spectacular way of measuring small distances (like the thickness of a soap bubble), since we are able to resolve distances of the order of the wavelength of the light (for instance, for yellow light, we are talking about 0.5 of a millionth of a meter, 500nm). This has therefore technological applications.</a:t>
            </a:r>
          </a:p>
        </p:txBody>
      </p:sp>
      <p:pic>
        <p:nvPicPr>
          <p:cNvPr id="26628" name="Picture 4" descr="F36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2076450"/>
            <a:ext cx="23923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38438" y="2014538"/>
            <a:ext cx="5654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AR" sz="1800"/>
              <a:t>In the Michelson interferometer, light from a source (at the left, in the picture) hits a semi-plated mirror. Half of it goes through to the right and half goes upwards. The two halves are bounced back towards the half plated mirror, interfere,</a:t>
            </a:r>
          </a:p>
          <a:p>
            <a:r>
              <a:rPr lang="es-AR" sz="1800"/>
              <a:t>and the interference can be seen by the observer at the bottom. The observer will see light if the two distances travelled d</a:t>
            </a:r>
            <a:r>
              <a:rPr lang="es-AR" sz="1800" baseline="-25000"/>
              <a:t>1</a:t>
            </a:r>
            <a:r>
              <a:rPr lang="es-AR" sz="1800"/>
              <a:t> and d</a:t>
            </a:r>
            <a:r>
              <a:rPr lang="es-AR" sz="1800" baseline="-25000"/>
              <a:t>2</a:t>
            </a:r>
            <a:r>
              <a:rPr lang="es-AR" sz="1800"/>
              <a:t> are equal, and will see darkness if they differ by half a wavelength.</a:t>
            </a:r>
          </a:p>
        </p:txBody>
      </p:sp>
      <p:pic>
        <p:nvPicPr>
          <p:cNvPr id="26630" name="Picture 6" descr="/Users/gonzalez/00teaching/Phys2102_Fall2009/0lectures/MichelsonIfo2_EinsteinMess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22888" y="4275138"/>
            <a:ext cx="36306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/Users/gonzalez/00teaching/Phys2102_Fall2009/0lectures/MichelsonIfo_EinsteinMess.mo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87525" y="4370388"/>
            <a:ext cx="3376613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2582863" y="6396038"/>
            <a:ext cx="615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Einstein’s messengers (einsteinsmessengers.org)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Michelson-Morley experiment</a:t>
            </a:r>
          </a:p>
        </p:txBody>
      </p:sp>
      <p:pic>
        <p:nvPicPr>
          <p:cNvPr id="27651" name="Picture 1027" descr="Michelson_Morley_int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0"/>
            <a:ext cx="49530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28" descr="1887_intf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2672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29" descr="michel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952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30" descr="physic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9906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1031"/>
          <p:cNvSpPr txBox="1">
            <a:spLocks noChangeArrowheads="1"/>
          </p:cNvSpPr>
          <p:nvPr/>
        </p:nvSpPr>
        <p:spPr bwMode="auto">
          <a:xfrm>
            <a:off x="2286000" y="914400"/>
            <a:ext cx="6569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Michelson won the Nobel prize in 1907, "for his optical precision instruments and the spectroscopic and metrological investigations carried out with their aid" </a:t>
            </a:r>
          </a:p>
        </p:txBody>
      </p:sp>
      <p:sp>
        <p:nvSpPr>
          <p:cNvPr id="27656" name="Text Box 1032"/>
          <p:cNvSpPr txBox="1">
            <a:spLocks noChangeArrowheads="1"/>
          </p:cNvSpPr>
          <p:nvPr/>
        </p:nvSpPr>
        <p:spPr bwMode="auto">
          <a:xfrm>
            <a:off x="152400" y="5410200"/>
            <a:ext cx="8550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"The interpretation of these results is that there is no displacement of the interference bands. ... The result of the hypothesis of a stationary ether is thus shown to be incorrect." (A. A. Michelson, Am. J. Sci, 122, 120 (1881))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36525" y="193675"/>
            <a:ext cx="9007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AR"/>
              <a:t>The largest Michelson interferometer in the world is in </a:t>
            </a:r>
            <a:r>
              <a:rPr lang="es-AR">
                <a:solidFill>
                  <a:srgbClr val="FF0000"/>
                </a:solidFill>
              </a:rPr>
              <a:t>Livingston, LA</a:t>
            </a:r>
            <a:r>
              <a:rPr lang="es-AR"/>
              <a:t>,</a:t>
            </a:r>
          </a:p>
          <a:p>
            <a:r>
              <a:rPr lang="es-AR"/>
              <a:t>in LSU owned land (it is operated by a project funded by the National</a:t>
            </a:r>
            <a:br>
              <a:rPr lang="es-AR"/>
            </a:br>
            <a:r>
              <a:rPr lang="es-AR"/>
              <a:t>Science Foundation run by Caltech and MIT, and LSU collaborates in the project).</a:t>
            </a:r>
          </a:p>
          <a:p>
            <a:endParaRPr lang="es-AR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2925"/>
            <a:ext cx="5486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52400" y="6248400"/>
            <a:ext cx="389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http://www.ligo-la.caltech.edu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486400" y="4648200"/>
            <a:ext cx="34020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AR"/>
              <a:t>Mirrors are suspended with wires and will move</a:t>
            </a:r>
          </a:p>
          <a:p>
            <a:r>
              <a:rPr lang="es-AR"/>
              <a:t>detecting ripples in</a:t>
            </a:r>
          </a:p>
          <a:p>
            <a:r>
              <a:rPr lang="es-AR"/>
              <a:t>the gravitational field due to astronomical events.</a:t>
            </a:r>
          </a:p>
        </p:txBody>
      </p:sp>
      <p:pic>
        <p:nvPicPr>
          <p:cNvPr id="28678" name="Picture 7" descr="raillocked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371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mirror"/>
          <p:cNvPicPr>
            <a:picLocks noChangeAspect="1" noChangeArrowheads="1"/>
          </p:cNvPicPr>
          <p:nvPr/>
        </p:nvPicPr>
        <p:blipFill>
          <a:blip r:embed="rId4"/>
          <a:srcRect r="33333" b="13271"/>
          <a:stretch>
            <a:fillRect/>
          </a:stretch>
        </p:blipFill>
        <p:spPr bwMode="auto">
          <a:xfrm>
            <a:off x="6781800" y="0"/>
            <a:ext cx="2362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plitter_worden_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75" y="2819400"/>
            <a:ext cx="2540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2738" y="2900363"/>
            <a:ext cx="5021262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/Users/gonzalez/00teaching/Phys2102_Fall2009/0lectures/amnh4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2263" y="547688"/>
            <a:ext cx="5283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111250" y="115888"/>
            <a:ext cx="680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http://www.amnh.org/sciencebulletins/?sid=a.f.gravity.20041101&amp;src=l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5786438" y="852488"/>
            <a:ext cx="31416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American Museum of </a:t>
            </a:r>
            <a:br>
              <a:rPr lang="en-US"/>
            </a:br>
            <a:r>
              <a:rPr lang="en-US"/>
              <a:t>Natural History</a:t>
            </a:r>
          </a:p>
          <a:p>
            <a:r>
              <a:rPr lang="en-US"/>
              <a:t>Science Bulletins</a:t>
            </a:r>
          </a:p>
          <a:p>
            <a:r>
              <a:rPr lang="en-US"/>
              <a:t>Gravity: Making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69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Example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31747" name="Picture 3" descr="sh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92450"/>
            <a:ext cx="39624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626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Ocean waves moving at a speed of 4.0m/s are approaching a beach at an angle of 30o to the normal. The water depth changes abruptly near the shore, and the wave speed there drops to 3.0m/s. Close to the beach, what is the direction of wave motion?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2895600"/>
            <a:ext cx="66849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Refraction index is (inversely) related to wave speed:</a:t>
            </a:r>
          </a:p>
          <a:p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/n</a:t>
            </a:r>
            <a:r>
              <a:rPr lang="en-US" baseline="-25000"/>
              <a:t>1</a:t>
            </a:r>
            <a:r>
              <a:rPr lang="en-US"/>
              <a:t>=v</a:t>
            </a:r>
            <a:r>
              <a:rPr lang="en-US" baseline="-25000"/>
              <a:t>1</a:t>
            </a:r>
            <a:r>
              <a:rPr lang="en-US"/>
              <a:t>/v</a:t>
            </a:r>
            <a:r>
              <a:rPr lang="en-US" baseline="-25000"/>
              <a:t>2</a:t>
            </a:r>
            <a:r>
              <a:rPr lang="en-US"/>
              <a:t>=4/3</a:t>
            </a:r>
          </a:p>
          <a:p>
            <a:endParaRPr lang="en-US"/>
          </a:p>
          <a:p>
            <a:r>
              <a:rPr lang="en-US"/>
              <a:t>Snell’s law: n</a:t>
            </a:r>
            <a:r>
              <a:rPr lang="en-US" baseline="-25000"/>
              <a:t>2</a:t>
            </a:r>
            <a:r>
              <a:rPr lang="en-US"/>
              <a:t>sin</a:t>
            </a:r>
            <a:r>
              <a:rPr lang="en-US">
                <a:latin typeface="Symbol" charset="2"/>
              </a:rPr>
              <a:t>q</a:t>
            </a:r>
            <a:r>
              <a:rPr lang="en-US" baseline="-25000"/>
              <a:t>2</a:t>
            </a:r>
            <a:r>
              <a:rPr lang="en-US"/>
              <a:t>=n</a:t>
            </a:r>
            <a:r>
              <a:rPr lang="en-US" baseline="-25000"/>
              <a:t>1</a:t>
            </a:r>
            <a:r>
              <a:rPr lang="en-US"/>
              <a:t>sin</a:t>
            </a:r>
            <a:r>
              <a:rPr lang="en-US">
                <a:latin typeface="Symbol" charset="2"/>
              </a:rPr>
              <a:t>q</a:t>
            </a:r>
            <a:r>
              <a:rPr lang="en-US" baseline="-25000"/>
              <a:t>1</a:t>
            </a:r>
            <a:endParaRPr lang="en-US"/>
          </a:p>
          <a:p>
            <a:r>
              <a:rPr lang="en-US"/>
              <a:t/>
            </a:r>
            <a:br>
              <a:rPr lang="en-US"/>
            </a:br>
            <a:r>
              <a:rPr lang="en-US">
                <a:latin typeface="Symbol" charset="2"/>
              </a:rPr>
              <a:t>q</a:t>
            </a:r>
            <a:r>
              <a:rPr lang="en-US" baseline="-25000"/>
              <a:t>2</a:t>
            </a:r>
            <a:r>
              <a:rPr lang="en-US"/>
              <a:t>=asin((n</a:t>
            </a:r>
            <a:r>
              <a:rPr lang="en-US" baseline="-25000"/>
              <a:t>1</a:t>
            </a:r>
            <a:r>
              <a:rPr lang="en-US"/>
              <a:t>/n</a:t>
            </a:r>
            <a:r>
              <a:rPr lang="en-US" baseline="-25000"/>
              <a:t>2</a:t>
            </a:r>
            <a:r>
              <a:rPr lang="en-US"/>
              <a:t>)sin</a:t>
            </a:r>
            <a:r>
              <a:rPr lang="en-US">
                <a:latin typeface="Symbol" charset="2"/>
              </a:rPr>
              <a:t>q</a:t>
            </a:r>
            <a:r>
              <a:rPr lang="en-US" baseline="-25000"/>
              <a:t>1</a:t>
            </a:r>
            <a:r>
              <a:rPr lang="en-US"/>
              <a:t>)</a:t>
            </a:r>
          </a:p>
          <a:p>
            <a:r>
              <a:rPr lang="en-US"/>
              <a:t>   =asin(.75sin(30</a:t>
            </a:r>
            <a:r>
              <a:rPr lang="en-US" baseline="30000"/>
              <a:t>o</a:t>
            </a:r>
            <a:r>
              <a:rPr lang="en-US"/>
              <a:t>))</a:t>
            </a:r>
          </a:p>
          <a:p>
            <a:r>
              <a:rPr lang="en-US"/>
              <a:t>   =22</a:t>
            </a:r>
            <a:r>
              <a:rPr lang="en-US" baseline="30000"/>
              <a:t>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026"/>
          <p:cNvSpPr txBox="1">
            <a:spLocks noChangeArrowheads="1"/>
          </p:cNvSpPr>
          <p:nvPr/>
        </p:nvSpPr>
        <p:spPr bwMode="auto">
          <a:xfrm>
            <a:off x="288925" y="193675"/>
            <a:ext cx="311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 b="1"/>
              <a:t>Example: Solar panels</a:t>
            </a:r>
            <a:endParaRPr lang="es-AR"/>
          </a:p>
        </p:txBody>
      </p:sp>
      <p:pic>
        <p:nvPicPr>
          <p:cNvPr id="33796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0"/>
            <a:ext cx="38862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028"/>
          <p:cNvSpPr txBox="1">
            <a:spLocks noChangeArrowheads="1"/>
          </p:cNvSpPr>
          <p:nvPr/>
        </p:nvSpPr>
        <p:spPr bwMode="auto">
          <a:xfrm>
            <a:off x="212725" y="803275"/>
            <a:ext cx="85709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Semiconductors such a silicon are used</a:t>
            </a:r>
          </a:p>
          <a:p>
            <a:r>
              <a:rPr lang="es-AR"/>
              <a:t>to build solar cells. They are coated</a:t>
            </a:r>
          </a:p>
          <a:p>
            <a:r>
              <a:rPr lang="es-AR"/>
              <a:t>with a transparent thin film, whose </a:t>
            </a:r>
          </a:p>
          <a:p>
            <a:r>
              <a:rPr lang="es-AR"/>
              <a:t>index of refraction is 1.45, in order to</a:t>
            </a:r>
          </a:p>
          <a:p>
            <a:r>
              <a:rPr lang="es-AR"/>
              <a:t>minimize reflected light. If the index of</a:t>
            </a:r>
          </a:p>
          <a:p>
            <a:r>
              <a:rPr lang="es-AR"/>
              <a:t>refraction of silicon is 3.5, what is the minimum width of the coating</a:t>
            </a:r>
          </a:p>
          <a:p>
            <a:r>
              <a:rPr lang="es-AR"/>
              <a:t>that will produce the least reflection at a wavelength of 552nm?</a:t>
            </a:r>
          </a:p>
        </p:txBody>
      </p:sp>
      <p:pic>
        <p:nvPicPr>
          <p:cNvPr id="33798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2905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1030"/>
          <p:cNvSpPr txBox="1">
            <a:spLocks noChangeArrowheads="1"/>
          </p:cNvSpPr>
          <p:nvPr/>
        </p:nvSpPr>
        <p:spPr bwMode="auto">
          <a:xfrm>
            <a:off x="3489325" y="3775075"/>
            <a:ext cx="5172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Both rays undergo 180 phase changes at</a:t>
            </a:r>
          </a:p>
          <a:p>
            <a:r>
              <a:rPr lang="es-AR"/>
              <a:t>reflection, therefore for destructive </a:t>
            </a:r>
          </a:p>
          <a:p>
            <a:r>
              <a:rPr lang="es-AR"/>
              <a:t>interference (no reflection), the distance</a:t>
            </a:r>
          </a:p>
          <a:p>
            <a:r>
              <a:rPr lang="es-AR"/>
              <a:t>travelled (twice the thickness) should be </a:t>
            </a:r>
          </a:p>
          <a:p>
            <a:r>
              <a:rPr lang="es-AR"/>
              <a:t>equal to half a wavelength in the coating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581400" y="5715000"/>
          <a:ext cx="2235200" cy="711200"/>
        </p:xfrm>
        <a:graphic>
          <a:graphicData uri="http://schemas.openxmlformats.org/presentationml/2006/ole">
            <p:oleObj spid="_x0000_s33794" name="Equation" r:id="rId5" imgW="2234880" imgH="711000" progId="Equation.3">
              <p:embed/>
            </p:oleObj>
          </a:graphicData>
        </a:graphic>
      </p:graphicFrame>
      <p:sp>
        <p:nvSpPr>
          <p:cNvPr id="33800" name="Text Box 1032"/>
          <p:cNvSpPr txBox="1">
            <a:spLocks noChangeArrowheads="1"/>
          </p:cNvSpPr>
          <p:nvPr/>
        </p:nvSpPr>
        <p:spPr bwMode="auto">
          <a:xfrm>
            <a:off x="577850" y="5192713"/>
            <a:ext cx="684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n=1.45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136525" y="193675"/>
            <a:ext cx="376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 b="1"/>
              <a:t>Example: the stealth planes</a:t>
            </a:r>
            <a:endParaRPr lang="es-AR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488" y="0"/>
            <a:ext cx="371951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36525" y="879475"/>
            <a:ext cx="8201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Radar waves have a wavelength of 3cm.</a:t>
            </a:r>
          </a:p>
          <a:p>
            <a:r>
              <a:rPr lang="es-AR"/>
              <a:t>Suppose the plane is made of metal</a:t>
            </a:r>
          </a:p>
          <a:p>
            <a:r>
              <a:rPr lang="es-AR"/>
              <a:t>(speed of propagation=0, n is infinite and</a:t>
            </a:r>
          </a:p>
          <a:p>
            <a:r>
              <a:rPr lang="es-AR"/>
              <a:t>reflection on the polymer-metal surface</a:t>
            </a:r>
          </a:p>
          <a:p>
            <a:r>
              <a:rPr lang="es-AR"/>
              <a:t>therefore has a 180 degree phase change).</a:t>
            </a:r>
          </a:p>
          <a:p>
            <a:r>
              <a:rPr lang="es-AR"/>
              <a:t>The polymer has n=1.5. Same calculation as in previous example </a:t>
            </a:r>
          </a:p>
          <a:p>
            <a:r>
              <a:rPr lang="es-AR"/>
              <a:t>gives,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04800" y="3657600"/>
          <a:ext cx="2984500" cy="711200"/>
        </p:xfrm>
        <a:graphic>
          <a:graphicData uri="http://schemas.openxmlformats.org/presentationml/2006/ole">
            <p:oleObj spid="_x0000_s34818" name="Equation" r:id="rId4" imgW="2984400" imgH="711000" progId="Equation.3">
              <p:embed/>
            </p:oleObj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2725" y="4537075"/>
            <a:ext cx="8936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On the other hand, if one coated a plane with the same polymer</a:t>
            </a:r>
          </a:p>
          <a:p>
            <a:r>
              <a:rPr lang="es-AR"/>
              <a:t>(for instance to prevent rust) and for safety reasons wanted to maximize</a:t>
            </a:r>
          </a:p>
          <a:p>
            <a:r>
              <a:rPr lang="es-AR"/>
              <a:t>radar visibility (safety!), one would have</a:t>
            </a:r>
          </a:p>
        </p:txBody>
      </p:sp>
      <p:graphicFrame>
        <p:nvGraphicFramePr>
          <p:cNvPr id="14343" name="Object 3"/>
          <p:cNvGraphicFramePr>
            <a:graphicFrameLocks noChangeAspect="1"/>
          </p:cNvGraphicFramePr>
          <p:nvPr/>
        </p:nvGraphicFramePr>
        <p:xfrm>
          <a:off x="444500" y="5867400"/>
          <a:ext cx="2705100" cy="711200"/>
        </p:xfrm>
        <a:graphic>
          <a:graphicData uri="http://schemas.openxmlformats.org/presentationml/2006/ole">
            <p:oleObj spid="_x0000_s34819" name="Equation" r:id="rId5" imgW="270504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54050" y="176213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CC0066"/>
                </a:solidFill>
              </a:rPr>
              <a:t>Light is a wave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3550" y="129381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When two beams of light combine, we can have constructive or destructive “interference.”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2113" y="6027738"/>
            <a:ext cx="815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http://www.colorado.edu/physics/2000/applets/fourier.html</a:t>
            </a:r>
          </a:p>
        </p:txBody>
      </p:sp>
      <p:pic>
        <p:nvPicPr>
          <p:cNvPr id="1638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328988"/>
            <a:ext cx="2667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463" y="2747963"/>
            <a:ext cx="3733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9938" y="4411663"/>
            <a:ext cx="3644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64008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Reflection and refraction laws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17417" name="Picture 3" descr="F36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26336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048000" y="2514600"/>
          <a:ext cx="2959100" cy="722313"/>
        </p:xfrm>
        <a:graphic>
          <a:graphicData uri="http://schemas.openxmlformats.org/presentationml/2006/ole">
            <p:oleObj spid="_x0000_s17410" name="Equation" r:id="rId4" imgW="2958840" imgH="7236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172200" y="2514600"/>
          <a:ext cx="2362200" cy="800100"/>
        </p:xfrm>
        <a:graphic>
          <a:graphicData uri="http://schemas.openxmlformats.org/presentationml/2006/ole">
            <p:oleObj spid="_x0000_s17411" name="Equation" r:id="rId5" imgW="2361960" imgH="79992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505200" y="3657600"/>
          <a:ext cx="1384300" cy="800100"/>
        </p:xfrm>
        <a:graphic>
          <a:graphicData uri="http://schemas.openxmlformats.org/presentationml/2006/ole">
            <p:oleObj spid="_x0000_s17412" name="Equation" r:id="rId6" imgW="1384200" imgH="799920" progId="Equation.3">
              <p:embed/>
            </p:oleObj>
          </a:graphicData>
        </a:graphic>
      </p:graphicFrame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2401888" y="1219200"/>
            <a:ext cx="6742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The light travels more slowly in more dense media: </a:t>
            </a:r>
          </a:p>
          <a:p>
            <a:r>
              <a:rPr lang="en-US" sz="1800" i="1"/>
              <a:t>v=c/n</a:t>
            </a:r>
            <a:r>
              <a:rPr lang="en-US" sz="1800"/>
              <a:t> (</a:t>
            </a:r>
            <a:r>
              <a:rPr lang="en-US" sz="1800" i="1"/>
              <a:t>n </a:t>
            </a:r>
            <a:r>
              <a:rPr lang="en-US" sz="1800"/>
              <a:t>= index of refraction)</a:t>
            </a:r>
          </a:p>
          <a:p>
            <a:r>
              <a:rPr lang="en-US" sz="1800"/>
              <a:t>Since the period T is the same, the wavelength has to change (v=</a:t>
            </a:r>
            <a:r>
              <a:rPr lang="en-US" sz="180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/>
              <a:t>/T)</a:t>
            </a:r>
          </a:p>
        </p:txBody>
      </p:sp>
      <p:sp>
        <p:nvSpPr>
          <p:cNvPr id="17419" name="Text Box 8"/>
          <p:cNvSpPr txBox="1">
            <a:spLocks noChangeArrowheads="1"/>
          </p:cNvSpPr>
          <p:nvPr/>
        </p:nvSpPr>
        <p:spPr bwMode="auto">
          <a:xfrm>
            <a:off x="5257800" y="3733800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Snell’s law!</a:t>
            </a:r>
          </a:p>
        </p:txBody>
      </p:sp>
      <p:graphicFrame>
        <p:nvGraphicFramePr>
          <p:cNvPr id="79882" name="Object 5"/>
          <p:cNvGraphicFramePr>
            <a:graphicFrameLocks noChangeAspect="1"/>
          </p:cNvGraphicFramePr>
          <p:nvPr/>
        </p:nvGraphicFramePr>
        <p:xfrm>
          <a:off x="5791200" y="4495800"/>
          <a:ext cx="977900" cy="800100"/>
        </p:xfrm>
        <a:graphic>
          <a:graphicData uri="http://schemas.openxmlformats.org/presentationml/2006/ole">
            <p:oleObj spid="_x0000_s17413" name="Equation" r:id="rId7" imgW="977760" imgH="799920" progId="Equation.3">
              <p:embed/>
            </p:oleObj>
          </a:graphicData>
        </a:graphic>
      </p:graphicFrame>
      <p:graphicFrame>
        <p:nvGraphicFramePr>
          <p:cNvPr id="79883" name="Object 6"/>
          <p:cNvGraphicFramePr>
            <a:graphicFrameLocks noChangeAspect="1"/>
          </p:cNvGraphicFramePr>
          <p:nvPr/>
        </p:nvGraphicFramePr>
        <p:xfrm>
          <a:off x="7162800" y="4495800"/>
          <a:ext cx="1701800" cy="722313"/>
        </p:xfrm>
        <a:graphic>
          <a:graphicData uri="http://schemas.openxmlformats.org/presentationml/2006/ole">
            <p:oleObj spid="_x0000_s17414" name="Equation" r:id="rId8" imgW="1701720" imgH="723600" progId="Equation.3">
              <p:embed/>
            </p:oleObj>
          </a:graphicData>
        </a:graphic>
      </p:graphicFrame>
      <p:graphicFrame>
        <p:nvGraphicFramePr>
          <p:cNvPr id="79884" name="Object 7"/>
          <p:cNvGraphicFramePr>
            <a:graphicFrameLocks noChangeAspect="1"/>
          </p:cNvGraphicFramePr>
          <p:nvPr/>
        </p:nvGraphicFramePr>
        <p:xfrm>
          <a:off x="5715000" y="5486400"/>
          <a:ext cx="2870200" cy="800100"/>
        </p:xfrm>
        <a:graphic>
          <a:graphicData uri="http://schemas.openxmlformats.org/presentationml/2006/ole">
            <p:oleObj spid="_x0000_s17415" name="Equation" r:id="rId9" imgW="2869920" imgH="799920" progId="Equation.3">
              <p:embed/>
            </p:oleObj>
          </a:graphicData>
        </a:graphic>
      </p:graphicFrame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3336925" y="4765675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Wavelength: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3429000" y="5638800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Frequency: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/>
      <p:bldP spid="798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36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213" y="1789113"/>
            <a:ext cx="254158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Interference: example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609600"/>
            <a:ext cx="8778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A red light beam with wavelength </a:t>
            </a:r>
            <a:r>
              <a:rPr lang="en-US" sz="2000">
                <a:latin typeface="Symbol" charset="2"/>
              </a:rPr>
              <a:t>l</a:t>
            </a:r>
            <a:r>
              <a:rPr lang="en-US" sz="2000"/>
              <a:t>=0.625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m travels through glass (n=1.46) a distance of 1mm. A second beam, parallel to the first one and originally in phase with it, travels the same distance through sapphire (n=1.77).</a:t>
            </a:r>
            <a:r>
              <a:rPr lang="en-US"/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188912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b="1"/>
              <a:t>How many wavelengths are there of each </a:t>
            </a:r>
            <a:br>
              <a:rPr lang="en-US" sz="2000" b="1"/>
            </a:br>
            <a:r>
              <a:rPr lang="en-US" sz="2000" b="1"/>
              <a:t>beam inside the material?</a:t>
            </a:r>
            <a:endParaRPr lang="en-US" sz="2000"/>
          </a:p>
          <a:p>
            <a:r>
              <a:rPr lang="en-US" sz="2000"/>
              <a:t> In glass, </a:t>
            </a:r>
            <a:r>
              <a:rPr lang="en-US" sz="2000">
                <a:latin typeface="Symbol" charset="2"/>
              </a:rPr>
              <a:t>l</a:t>
            </a:r>
            <a:r>
              <a:rPr lang="en-US" sz="2000" baseline="-25000"/>
              <a:t>g</a:t>
            </a:r>
            <a:r>
              <a:rPr lang="en-US" sz="2000"/>
              <a:t>=0.625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m/1.46= 0.428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m and N</a:t>
            </a:r>
            <a:r>
              <a:rPr lang="en-US" sz="2000" baseline="-25000"/>
              <a:t>g</a:t>
            </a:r>
            <a:r>
              <a:rPr lang="en-US" sz="2000"/>
              <a:t>=L/ </a:t>
            </a:r>
            <a:r>
              <a:rPr lang="en-US" sz="2000">
                <a:latin typeface="Symbol" charset="2"/>
              </a:rPr>
              <a:t>l</a:t>
            </a:r>
            <a:r>
              <a:rPr lang="en-US" sz="2000" baseline="-25000"/>
              <a:t>g</a:t>
            </a:r>
            <a:r>
              <a:rPr lang="en-US" sz="2000"/>
              <a:t>=2336.45</a:t>
            </a:r>
          </a:p>
          <a:p>
            <a:r>
              <a:rPr lang="en-US" sz="2000"/>
              <a:t>In sapphire, </a:t>
            </a:r>
            <a:r>
              <a:rPr lang="en-US" sz="2000">
                <a:latin typeface="Symbol" charset="2"/>
              </a:rPr>
              <a:t>l</a:t>
            </a:r>
            <a:r>
              <a:rPr lang="en-US" sz="2000" baseline="-25000"/>
              <a:t>s</a:t>
            </a:r>
            <a:r>
              <a:rPr lang="en-US" sz="2000"/>
              <a:t>=0.625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m/1.77= 0.353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m (UV!) and N</a:t>
            </a:r>
            <a:r>
              <a:rPr lang="en-US" sz="2000" baseline="-25000"/>
              <a:t>s</a:t>
            </a:r>
            <a:r>
              <a:rPr lang="en-US" sz="2000"/>
              <a:t>=L/ </a:t>
            </a:r>
            <a:r>
              <a:rPr lang="en-US" sz="2000">
                <a:latin typeface="Symbol" charset="2"/>
              </a:rPr>
              <a:t>l</a:t>
            </a:r>
            <a:r>
              <a:rPr lang="en-US" sz="2000" baseline="-25000"/>
              <a:t>s</a:t>
            </a:r>
            <a:r>
              <a:rPr lang="en-US" sz="2000"/>
              <a:t>=2832.86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3429000"/>
            <a:ext cx="8778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b="1"/>
              <a:t>What is the phase difference in the beams when they come out?</a:t>
            </a:r>
          </a:p>
          <a:p>
            <a:r>
              <a:rPr lang="en-US" sz="2000"/>
              <a:t>The difference in wavelengths is N</a:t>
            </a:r>
            <a:r>
              <a:rPr lang="en-US" sz="2000" baseline="-25000"/>
              <a:t>s</a:t>
            </a:r>
            <a:r>
              <a:rPr lang="en-US" sz="2000"/>
              <a:t>-N</a:t>
            </a:r>
            <a:r>
              <a:rPr lang="en-US" sz="2000" baseline="-25000"/>
              <a:t>g</a:t>
            </a:r>
            <a:r>
              <a:rPr lang="en-US" sz="2000"/>
              <a:t>=496.41. </a:t>
            </a:r>
            <a:br>
              <a:rPr lang="en-US" sz="2000"/>
            </a:br>
            <a:r>
              <a:rPr lang="en-US" sz="2000"/>
              <a:t>Each wavelength is 360</a:t>
            </a:r>
            <a:r>
              <a:rPr lang="en-US" sz="2000" baseline="30000"/>
              <a:t>o</a:t>
            </a:r>
            <a:r>
              <a:rPr lang="en-US" sz="2000"/>
              <a:t>, so </a:t>
            </a:r>
            <a:r>
              <a:rPr lang="en-US" sz="2000">
                <a:latin typeface="Symbol" charset="2"/>
              </a:rPr>
              <a:t>D</a:t>
            </a:r>
            <a:r>
              <a:rPr lang="en-US" sz="2000"/>
              <a:t>N=496.41 means </a:t>
            </a:r>
            <a:r>
              <a:rPr lang="en-US" sz="2000">
                <a:latin typeface="Symbol" charset="2"/>
              </a:rPr>
              <a:t>Df</a:t>
            </a:r>
            <a:r>
              <a:rPr lang="en-US" sz="2000"/>
              <a:t>=</a:t>
            </a:r>
            <a:r>
              <a:rPr lang="en-US" sz="2000">
                <a:latin typeface="Symbol" charset="2"/>
              </a:rPr>
              <a:t>D</a:t>
            </a:r>
            <a:r>
              <a:rPr lang="en-US" sz="2000"/>
              <a:t>Nx360</a:t>
            </a:r>
            <a:r>
              <a:rPr lang="en-US" sz="2000" baseline="30000"/>
              <a:t>o</a:t>
            </a:r>
            <a:r>
              <a:rPr lang="en-US" sz="2000"/>
              <a:t>=0.41x360</a:t>
            </a:r>
            <a:r>
              <a:rPr lang="en-US" sz="2000" baseline="30000"/>
              <a:t>o</a:t>
            </a:r>
            <a:r>
              <a:rPr lang="en-US" sz="2000"/>
              <a:t>=148</a:t>
            </a:r>
            <a:r>
              <a:rPr lang="en-US" sz="2000" baseline="30000"/>
              <a:t>o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46482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b="1"/>
              <a:t>How thick should the glass be so that the beams are exactly out of phase at the exit? (destructive interference!)</a:t>
            </a:r>
          </a:p>
          <a:p>
            <a:r>
              <a:rPr lang="en-US" sz="2000">
                <a:latin typeface="Symbol" charset="2"/>
              </a:rPr>
              <a:t>D</a:t>
            </a:r>
            <a:r>
              <a:rPr lang="en-US" sz="2000"/>
              <a:t>N=L/ </a:t>
            </a:r>
            <a:r>
              <a:rPr lang="en-US" sz="2000">
                <a:latin typeface="Symbol" charset="2"/>
              </a:rPr>
              <a:t>l</a:t>
            </a:r>
            <a:r>
              <a:rPr lang="en-US" sz="2000" baseline="-25000"/>
              <a:t>s</a:t>
            </a:r>
            <a:r>
              <a:rPr lang="en-US" sz="2000">
                <a:latin typeface="Symbol" charset="2"/>
              </a:rPr>
              <a:t>-</a:t>
            </a:r>
            <a:r>
              <a:rPr lang="en-US" sz="2000"/>
              <a:t> L/ </a:t>
            </a:r>
            <a:r>
              <a:rPr lang="en-US" sz="2000">
                <a:latin typeface="Symbol" charset="2"/>
              </a:rPr>
              <a:t>l</a:t>
            </a:r>
            <a:r>
              <a:rPr lang="en-US" sz="2000" baseline="-25000"/>
              <a:t>g</a:t>
            </a:r>
            <a:r>
              <a:rPr lang="en-US" sz="2000"/>
              <a:t>= (L/ </a:t>
            </a:r>
            <a:r>
              <a:rPr lang="en-US" sz="2000">
                <a:latin typeface="Symbol" charset="2"/>
              </a:rPr>
              <a:t>l</a:t>
            </a:r>
            <a:r>
              <a:rPr lang="en-US" sz="2000"/>
              <a:t>)(n</a:t>
            </a:r>
            <a:r>
              <a:rPr lang="en-US" sz="2000" baseline="-25000"/>
              <a:t>2</a:t>
            </a:r>
            <a:r>
              <a:rPr lang="en-US" sz="2000"/>
              <a:t>-n</a:t>
            </a:r>
            <a:r>
              <a:rPr lang="en-US" sz="2000" baseline="-25000"/>
              <a:t>1</a:t>
            </a:r>
            <a:r>
              <a:rPr lang="en-US" sz="2000"/>
              <a:t>)=0.31 (L/ </a:t>
            </a:r>
            <a:r>
              <a:rPr lang="en-US" sz="2000">
                <a:latin typeface="Symbol" charset="2"/>
              </a:rPr>
              <a:t>l</a:t>
            </a:r>
            <a:r>
              <a:rPr lang="en-US" sz="2000"/>
              <a:t>)=m+1/2</a:t>
            </a:r>
          </a:p>
          <a:p>
            <a:r>
              <a:rPr lang="en-US" sz="2000"/>
              <a:t>A thickness L=(m+0.5) 2.02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m would make the waves OUT of phase.</a:t>
            </a:r>
          </a:p>
          <a:p>
            <a:r>
              <a:rPr lang="en-US" sz="2000"/>
              <a:t>For example, 1.009 mm = 499.5 x 2.02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m makes them come OUT of phase, </a:t>
            </a:r>
            <a:br>
              <a:rPr lang="en-US" sz="2000"/>
            </a:br>
            <a:r>
              <a:rPr lang="en-US" sz="2000"/>
              <a:t>               and 1.010 mm = 500.0 x 2.02 </a:t>
            </a:r>
            <a:r>
              <a:rPr lang="en-US" sz="2000">
                <a:latin typeface="Symbol" charset="2"/>
              </a:rPr>
              <a:t>m</a:t>
            </a:r>
            <a:r>
              <a:rPr lang="en-US" sz="2000"/>
              <a:t>m makes them IN 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325" y="117475"/>
            <a:ext cx="316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 b="1">
                <a:solidFill>
                  <a:srgbClr val="FF0000"/>
                </a:solidFill>
              </a:rPr>
              <a:t>Thin film interference:</a:t>
            </a:r>
            <a:endParaRPr lang="es-AR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6525" y="650875"/>
            <a:ext cx="4479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The patterns of colors that one sees</a:t>
            </a:r>
          </a:p>
          <a:p>
            <a:r>
              <a:rPr lang="es-AR"/>
              <a:t>in oil slicks on water or in bubbles</a:t>
            </a:r>
          </a:p>
          <a:p>
            <a:r>
              <a:rPr lang="es-AR"/>
              <a:t>is produced by interference of the</a:t>
            </a:r>
          </a:p>
          <a:p>
            <a:r>
              <a:rPr lang="es-AR"/>
              <a:t>light bouncing off the two sides of</a:t>
            </a:r>
          </a:p>
          <a:p>
            <a:r>
              <a:rPr lang="es-AR"/>
              <a:t>the film.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 l="14809" t="20203" r="13312" b="14815"/>
          <a:stretch>
            <a:fillRect/>
          </a:stretch>
        </p:blipFill>
        <p:spPr bwMode="auto">
          <a:xfrm>
            <a:off x="5029200" y="0"/>
            <a:ext cx="41148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 b="15686"/>
          <a:stretch>
            <a:fillRect/>
          </a:stretch>
        </p:blipFill>
        <p:spPr bwMode="auto">
          <a:xfrm>
            <a:off x="0" y="2971800"/>
            <a:ext cx="5410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75325" y="2784475"/>
            <a:ext cx="32369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To understand this we </a:t>
            </a:r>
          </a:p>
          <a:p>
            <a:r>
              <a:rPr lang="es-AR"/>
              <a:t>need to discuss the </a:t>
            </a:r>
          </a:p>
          <a:p>
            <a:r>
              <a:rPr lang="es-AR"/>
              <a:t>phase changes that </a:t>
            </a:r>
          </a:p>
          <a:p>
            <a:r>
              <a:rPr lang="es-AR"/>
              <a:t>occur when a wave </a:t>
            </a:r>
          </a:p>
          <a:p>
            <a:r>
              <a:rPr lang="es-AR"/>
              <a:t>moves from one medium</a:t>
            </a:r>
          </a:p>
          <a:p>
            <a:r>
              <a:rPr lang="es-AR"/>
              <a:t>to the another where the</a:t>
            </a:r>
          </a:p>
          <a:p>
            <a:r>
              <a:rPr lang="es-AR"/>
              <a:t>speed is different. This</a:t>
            </a:r>
          </a:p>
          <a:p>
            <a:r>
              <a:rPr lang="es-AR"/>
              <a:t>can be understood with</a:t>
            </a:r>
          </a:p>
          <a:p>
            <a:r>
              <a:rPr lang="es-AR"/>
              <a:t>a mechanical analogy.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828800" y="3276600"/>
            <a:ext cx="3581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200400" y="4343400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876800" y="59436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6525" y="193675"/>
            <a:ext cx="588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 b="1"/>
              <a:t>Reflection, refraction and changes of phase: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2725" y="727075"/>
            <a:ext cx="8588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Consider a transverse pulse moving in a rope, that reaches a juncture</a:t>
            </a:r>
          </a:p>
          <a:p>
            <a:r>
              <a:rPr lang="es-AR"/>
              <a:t>with another rope of different density. A reflected pulse is generated.</a:t>
            </a:r>
          </a:p>
        </p:txBody>
      </p:sp>
      <p:pic>
        <p:nvPicPr>
          <p:cNvPr id="20484" name="Picture 4" descr="F36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0241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36925" y="1793875"/>
            <a:ext cx="5332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The reflected pulse is on the same side of</a:t>
            </a:r>
          </a:p>
          <a:p>
            <a:r>
              <a:rPr lang="es-AR"/>
              <a:t>the rope as the incident one if the speed of</a:t>
            </a:r>
          </a:p>
          <a:p>
            <a:r>
              <a:rPr lang="es-AR"/>
              <a:t>propagation in the rope of the right is </a:t>
            </a:r>
          </a:p>
          <a:p>
            <a:r>
              <a:rPr lang="es-AR" b="1"/>
              <a:t>faster</a:t>
            </a:r>
            <a:r>
              <a:rPr lang="es-AR"/>
              <a:t> than on the left.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60725" y="3470275"/>
            <a:ext cx="5603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The reflected pulse is on the opposite side</a:t>
            </a:r>
          </a:p>
          <a:p>
            <a:r>
              <a:rPr lang="es-AR"/>
              <a:t>of the rope if the speed of propagation in the</a:t>
            </a:r>
          </a:p>
          <a:p>
            <a:r>
              <a:rPr lang="es-AR"/>
              <a:t>right is </a:t>
            </a:r>
            <a:r>
              <a:rPr lang="es-AR" b="1"/>
              <a:t>slower</a:t>
            </a:r>
            <a:r>
              <a:rPr lang="es-AR"/>
              <a:t> than on the left.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325" y="4537075"/>
            <a:ext cx="7964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The extreme case of no speed on the right corresponds to a rope</a:t>
            </a:r>
          </a:p>
          <a:p>
            <a:r>
              <a:rPr lang="es-AR"/>
              <a:t>anchored to a wall.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36525" y="5451475"/>
            <a:ext cx="832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/>
              <a:t>If we have a wave instead of a pulse “being on the opposite side of</a:t>
            </a:r>
          </a:p>
          <a:p>
            <a:r>
              <a:rPr lang="es-AR"/>
              <a:t>the rope” means 180 degrees out of phase, or one-half wavelength</a:t>
            </a:r>
          </a:p>
          <a:p>
            <a:r>
              <a:rPr lang="es-AR"/>
              <a:t>out of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Interference: thin films</a:t>
            </a:r>
          </a:p>
        </p:txBody>
      </p:sp>
      <p:pic>
        <p:nvPicPr>
          <p:cNvPr id="21507" name="Picture 5" descr="f36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7363" y="4114800"/>
            <a:ext cx="1824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f36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2505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946525" y="1565275"/>
            <a:ext cx="4638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Phase with respect to incident beam:</a:t>
            </a:r>
            <a:br>
              <a:rPr lang="en-US"/>
            </a:br>
            <a:endParaRPr lang="en-US"/>
          </a:p>
          <a:p>
            <a:r>
              <a:rPr lang="en-US"/>
              <a:t>r</a:t>
            </a:r>
            <a:r>
              <a:rPr lang="en-US" baseline="-25000"/>
              <a:t>1</a:t>
            </a:r>
            <a:r>
              <a:rPr lang="en-US"/>
              <a:t>:</a:t>
            </a:r>
            <a:r>
              <a:rPr lang="en-US">
                <a:latin typeface="Symbol" charset="2"/>
              </a:rPr>
              <a:t> f</a:t>
            </a:r>
            <a:r>
              <a:rPr lang="en-US" baseline="-25000"/>
              <a:t>1</a:t>
            </a:r>
            <a:r>
              <a:rPr lang="en-US"/>
              <a:t> = 180</a:t>
            </a:r>
            <a:r>
              <a:rPr lang="en-US" baseline="30000"/>
              <a:t>o</a:t>
            </a:r>
            <a:r>
              <a:rPr lang="en-US"/>
              <a:t> (if n</a:t>
            </a:r>
            <a:r>
              <a:rPr lang="en-US" baseline="-25000"/>
              <a:t>2</a:t>
            </a:r>
            <a:r>
              <a:rPr lang="en-US"/>
              <a:t>&gt;n</a:t>
            </a:r>
            <a:r>
              <a:rPr lang="en-US" baseline="-25000"/>
              <a:t>1</a:t>
            </a:r>
            <a:r>
              <a:rPr lang="en-US"/>
              <a:t>)</a:t>
            </a:r>
          </a:p>
          <a:p>
            <a:r>
              <a:rPr lang="en-US"/>
              <a:t>     </a:t>
            </a:r>
            <a:r>
              <a:rPr lang="en-US">
                <a:latin typeface="Symbol" charset="2"/>
              </a:rPr>
              <a:t>f</a:t>
            </a:r>
            <a:r>
              <a:rPr lang="en-US" baseline="-25000"/>
              <a:t>1</a:t>
            </a:r>
            <a:r>
              <a:rPr lang="en-US"/>
              <a:t> = 0</a:t>
            </a:r>
            <a:r>
              <a:rPr lang="en-US" baseline="30000"/>
              <a:t>o</a:t>
            </a:r>
            <a:r>
              <a:rPr lang="en-US"/>
              <a:t>     (if n</a:t>
            </a:r>
            <a:r>
              <a:rPr lang="en-US" baseline="-25000"/>
              <a:t>2</a:t>
            </a:r>
            <a:r>
              <a:rPr lang="en-US"/>
              <a:t>&lt;n</a:t>
            </a:r>
            <a:r>
              <a:rPr lang="en-US" baseline="-25000"/>
              <a:t>1</a:t>
            </a:r>
            <a:r>
              <a:rPr lang="en-US"/>
              <a:t>) </a:t>
            </a:r>
          </a:p>
          <a:p>
            <a:r>
              <a:rPr lang="en-US"/>
              <a:t>r</a:t>
            </a:r>
            <a:r>
              <a:rPr lang="en-US" baseline="-25000"/>
              <a:t>2</a:t>
            </a:r>
            <a:r>
              <a:rPr lang="en-US"/>
              <a:t>:</a:t>
            </a:r>
            <a:r>
              <a:rPr lang="en-US">
                <a:latin typeface="Symbol" charset="2"/>
              </a:rPr>
              <a:t> f</a:t>
            </a:r>
            <a:r>
              <a:rPr lang="en-US" baseline="-25000"/>
              <a:t>2</a:t>
            </a:r>
            <a:r>
              <a:rPr lang="en-US"/>
              <a:t> = 2n</a:t>
            </a:r>
            <a:r>
              <a:rPr lang="en-US" baseline="-25000"/>
              <a:t>2</a:t>
            </a:r>
            <a:r>
              <a:rPr lang="en-US"/>
              <a:t>L/</a:t>
            </a:r>
            <a:r>
              <a:rPr lang="en-US">
                <a:latin typeface="Symbol" charset="2"/>
              </a:rPr>
              <a:t>l</a:t>
            </a:r>
            <a:r>
              <a:rPr lang="en-US"/>
              <a:t> + 180</a:t>
            </a:r>
            <a:r>
              <a:rPr lang="en-US" baseline="30000"/>
              <a:t>o</a:t>
            </a:r>
            <a:r>
              <a:rPr lang="en-US"/>
              <a:t> (if n</a:t>
            </a:r>
            <a:r>
              <a:rPr lang="en-US" baseline="-25000"/>
              <a:t>3</a:t>
            </a:r>
            <a:r>
              <a:rPr lang="en-US"/>
              <a:t>&gt;n</a:t>
            </a:r>
            <a:r>
              <a:rPr lang="en-US" baseline="-25000"/>
              <a:t>2</a:t>
            </a:r>
            <a:r>
              <a:rPr lang="en-US"/>
              <a:t>)</a:t>
            </a:r>
          </a:p>
          <a:p>
            <a:r>
              <a:rPr lang="en-US"/>
              <a:t>     </a:t>
            </a:r>
            <a:r>
              <a:rPr lang="en-US">
                <a:latin typeface="Symbol" charset="2"/>
              </a:rPr>
              <a:t>f</a:t>
            </a:r>
            <a:r>
              <a:rPr lang="en-US" baseline="-25000"/>
              <a:t>1</a:t>
            </a:r>
            <a:r>
              <a:rPr lang="en-US"/>
              <a:t> = 2n</a:t>
            </a:r>
            <a:r>
              <a:rPr lang="en-US" baseline="-25000"/>
              <a:t>2</a:t>
            </a:r>
            <a:r>
              <a:rPr lang="en-US"/>
              <a:t>L/</a:t>
            </a:r>
            <a:r>
              <a:rPr lang="en-US">
                <a:latin typeface="Symbol" charset="2"/>
              </a:rPr>
              <a:t>l</a:t>
            </a:r>
            <a:r>
              <a:rPr lang="en-US"/>
              <a:t>             (if n</a:t>
            </a:r>
            <a:r>
              <a:rPr lang="en-US" baseline="-25000"/>
              <a:t>3</a:t>
            </a:r>
            <a:r>
              <a:rPr lang="en-US"/>
              <a:t>&lt;n</a:t>
            </a:r>
            <a:r>
              <a:rPr lang="en-US" baseline="-25000"/>
              <a:t>2</a:t>
            </a:r>
            <a:r>
              <a:rPr lang="en-US"/>
              <a:t>) </a:t>
            </a:r>
          </a:p>
          <a:p>
            <a:endParaRPr lang="en-US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93725" y="4537075"/>
            <a:ext cx="5970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if we have air-oil-water (or air),</a:t>
            </a:r>
          </a:p>
          <a:p>
            <a:r>
              <a:rPr lang="en-US"/>
              <a:t>Constructive interference </a:t>
            </a:r>
            <a:r>
              <a:rPr lang="en-US">
                <a:ea typeface="Times New Roman" charset="0"/>
                <a:cs typeface="Times New Roman" charset="0"/>
              </a:rPr>
              <a:t>→ </a:t>
            </a:r>
            <a:r>
              <a:rPr lang="en-US"/>
              <a:t>2n</a:t>
            </a:r>
            <a:r>
              <a:rPr lang="en-US" baseline="-25000"/>
              <a:t>2</a:t>
            </a:r>
            <a:r>
              <a:rPr lang="en-US"/>
              <a:t>L/</a:t>
            </a:r>
            <a:r>
              <a:rPr lang="en-US">
                <a:latin typeface="Symbol" charset="2"/>
              </a:rPr>
              <a:t>l = </a:t>
            </a:r>
            <a:r>
              <a:rPr lang="en-US"/>
              <a:t>(2m+1)</a:t>
            </a:r>
            <a:r>
              <a:rPr lang="en-US">
                <a:latin typeface="Symbol" charset="2"/>
              </a:rPr>
              <a:t>p</a:t>
            </a:r>
          </a:p>
          <a:p>
            <a:r>
              <a:rPr lang="en-US"/>
              <a:t>Destructive interference   → 2n</a:t>
            </a:r>
            <a:r>
              <a:rPr lang="en-US" baseline="-25000"/>
              <a:t>2</a:t>
            </a:r>
            <a:r>
              <a:rPr lang="en-US"/>
              <a:t>L/</a:t>
            </a:r>
            <a:r>
              <a:rPr lang="en-US">
                <a:latin typeface="Symbol" charset="2"/>
              </a:rPr>
              <a:t>l</a:t>
            </a:r>
            <a:r>
              <a:rPr lang="en-US"/>
              <a:t> = 2m </a:t>
            </a:r>
            <a:r>
              <a:rPr lang="en-US">
                <a:latin typeface="Symbol" charset="2"/>
              </a:rPr>
              <a:t>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Example: mirror coatings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714375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To make mirrors that reflects light of only a given wavelength, a coating of a specific thickness is used so that there is constructive interference of the given wavelength. Materials of different index of refraction are used, most commonly MgFe</a:t>
            </a:r>
            <a:r>
              <a:rPr lang="en-US" sz="2000" baseline="-25000"/>
              <a:t>2</a:t>
            </a:r>
            <a:r>
              <a:rPr lang="en-US" sz="2000"/>
              <a:t> (n=1.38) and CeO</a:t>
            </a:r>
            <a:r>
              <a:rPr lang="en-US" sz="2000" baseline="-25000"/>
              <a:t>2 </a:t>
            </a:r>
            <a:r>
              <a:rPr lang="en-US" sz="2000"/>
              <a:t>(n=2.35), and are called “dielectric films”. What thickness is necessary for reflecting IR light with </a:t>
            </a:r>
            <a:r>
              <a:rPr lang="en-US" sz="2000">
                <a:latin typeface="Symbol" charset="2"/>
              </a:rPr>
              <a:t>l</a:t>
            </a:r>
            <a:r>
              <a:rPr lang="en-US" sz="2000"/>
              <a:t>=1064nm?</a:t>
            </a:r>
            <a:endParaRPr lang="en-US"/>
          </a:p>
        </p:txBody>
      </p:sp>
      <p:grpSp>
        <p:nvGrpSpPr>
          <p:cNvPr id="22532" name="Group 20"/>
          <p:cNvGrpSpPr>
            <a:grpSpLocks/>
          </p:cNvGrpSpPr>
          <p:nvPr/>
        </p:nvGrpSpPr>
        <p:grpSpPr bwMode="auto">
          <a:xfrm>
            <a:off x="152400" y="3276600"/>
            <a:ext cx="2057400" cy="1524000"/>
            <a:chOff x="432" y="2064"/>
            <a:chExt cx="1296" cy="960"/>
          </a:xfrm>
        </p:grpSpPr>
        <p:sp>
          <p:nvSpPr>
            <p:cNvPr id="22537" name="Rectangle 4"/>
            <p:cNvSpPr>
              <a:spLocks noChangeArrowheads="1"/>
            </p:cNvSpPr>
            <p:nvPr/>
          </p:nvSpPr>
          <p:spPr bwMode="auto">
            <a:xfrm>
              <a:off x="432" y="2544"/>
              <a:ext cx="129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/>
                <a:t>n=2.35</a:t>
              </a:r>
              <a:endParaRPr lang="en-US"/>
            </a:p>
          </p:txBody>
        </p:sp>
        <p:sp>
          <p:nvSpPr>
            <p:cNvPr id="22538" name="Rectangle 5"/>
            <p:cNvSpPr>
              <a:spLocks noChangeArrowheads="1"/>
            </p:cNvSpPr>
            <p:nvPr/>
          </p:nvSpPr>
          <p:spPr bwMode="auto">
            <a:xfrm>
              <a:off x="432" y="2688"/>
              <a:ext cx="12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/>
                <a:t>n=1.38</a:t>
              </a:r>
              <a:endParaRPr lang="en-US"/>
            </a:p>
          </p:txBody>
        </p:sp>
        <p:sp>
          <p:nvSpPr>
            <p:cNvPr id="22539" name="Line 6"/>
            <p:cNvSpPr>
              <a:spLocks noChangeShapeType="1"/>
            </p:cNvSpPr>
            <p:nvPr/>
          </p:nvSpPr>
          <p:spPr bwMode="auto">
            <a:xfrm>
              <a:off x="720" y="2064"/>
              <a:ext cx="5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Line 7"/>
            <p:cNvSpPr>
              <a:spLocks noChangeShapeType="1"/>
            </p:cNvSpPr>
            <p:nvPr/>
          </p:nvSpPr>
          <p:spPr bwMode="auto">
            <a:xfrm flipV="1">
              <a:off x="1056" y="2160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1152" y="2160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V="1">
              <a:off x="1008" y="211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387600" y="2344738"/>
            <a:ext cx="4479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First ray: </a:t>
            </a:r>
            <a:r>
              <a:rPr lang="en-US" sz="2000">
                <a:latin typeface="Symbol" charset="2"/>
              </a:rPr>
              <a:t>Df</a:t>
            </a:r>
            <a:r>
              <a:rPr lang="en-US" sz="2000"/>
              <a:t>=180deg=</a:t>
            </a:r>
            <a:r>
              <a:rPr lang="en-US" sz="2000">
                <a:latin typeface="Symbol" charset="2"/>
              </a:rPr>
              <a:t>p</a:t>
            </a:r>
            <a:br>
              <a:rPr lang="en-US" sz="2000">
                <a:latin typeface="Symbol" charset="2"/>
              </a:rPr>
            </a:br>
            <a:endParaRPr lang="en-US" sz="2000"/>
          </a:p>
          <a:p>
            <a:r>
              <a:rPr lang="en-US" sz="2000"/>
              <a:t>Second ray: </a:t>
            </a:r>
            <a:r>
              <a:rPr lang="en-US" sz="2000">
                <a:latin typeface="Symbol" charset="2"/>
              </a:rPr>
              <a:t>Df</a:t>
            </a:r>
            <a:r>
              <a:rPr lang="en-US" sz="2000"/>
              <a:t>=2L(2</a:t>
            </a:r>
            <a:r>
              <a:rPr lang="en-US" sz="2000">
                <a:latin typeface="Symbol" charset="2"/>
              </a:rPr>
              <a:t>p</a:t>
            </a:r>
            <a:r>
              <a:rPr lang="en-US" sz="2000"/>
              <a:t>/(</a:t>
            </a:r>
            <a:r>
              <a:rPr lang="en-US" sz="2000">
                <a:latin typeface="Symbol" charset="2"/>
              </a:rPr>
              <a:t>l/</a:t>
            </a:r>
            <a:r>
              <a:rPr lang="en-US" sz="2000"/>
              <a:t>n</a:t>
            </a:r>
            <a:r>
              <a:rPr lang="en-US" sz="2000">
                <a:latin typeface="Symbol" charset="2"/>
              </a:rPr>
              <a:t>)</a:t>
            </a:r>
            <a:r>
              <a:rPr lang="en-US" sz="2000"/>
              <a:t>)=</a:t>
            </a:r>
            <a:r>
              <a:rPr lang="en-US" sz="2000">
                <a:latin typeface="Symbol" charset="2"/>
              </a:rPr>
              <a:t>p </a:t>
            </a:r>
          </a:p>
          <a:p>
            <a:r>
              <a:rPr lang="en-US" sz="2000"/>
              <a:t>=&gt; L= </a:t>
            </a:r>
            <a:r>
              <a:rPr lang="en-US" sz="2000">
                <a:latin typeface="Symbol" charset="2"/>
              </a:rPr>
              <a:t>l</a:t>
            </a:r>
            <a:r>
              <a:rPr lang="en-US" sz="2000" baseline="-25000"/>
              <a:t>Ceo2</a:t>
            </a:r>
            <a:r>
              <a:rPr lang="en-US" sz="2000">
                <a:latin typeface="Symbol" charset="2"/>
              </a:rPr>
              <a:t>/4=(l</a:t>
            </a:r>
            <a:r>
              <a:rPr lang="en-US" sz="2000"/>
              <a:t>/n)/</a:t>
            </a:r>
            <a:r>
              <a:rPr lang="en-US" sz="2000">
                <a:latin typeface="Symbol" charset="2"/>
              </a:rPr>
              <a:t>4=113</a:t>
            </a:r>
            <a:r>
              <a:rPr lang="en-US" sz="2000"/>
              <a:t>nm</a:t>
            </a:r>
            <a:br>
              <a:rPr lang="en-US" sz="2000"/>
            </a:br>
            <a:endParaRPr lang="en-US" sz="2000"/>
          </a:p>
          <a:p>
            <a:r>
              <a:rPr lang="en-US" sz="2000"/>
              <a:t>Third ray? If wafer has the same thickness (and is of the same material), </a:t>
            </a:r>
            <a:r>
              <a:rPr lang="en-US" sz="2000">
                <a:latin typeface="Symbol" charset="2"/>
              </a:rPr>
              <a:t>Df</a:t>
            </a:r>
            <a:r>
              <a:rPr lang="en-US" sz="2000"/>
              <a:t>=4L(2</a:t>
            </a:r>
            <a:r>
              <a:rPr lang="en-US" sz="2000">
                <a:latin typeface="Symbol" charset="2"/>
              </a:rPr>
              <a:t>p</a:t>
            </a:r>
            <a:r>
              <a:rPr lang="en-US" sz="2000"/>
              <a:t>/(</a:t>
            </a:r>
            <a:r>
              <a:rPr lang="en-US" sz="2000">
                <a:latin typeface="Symbol" charset="2"/>
              </a:rPr>
              <a:t>l/</a:t>
            </a:r>
            <a:r>
              <a:rPr lang="en-US" sz="2000"/>
              <a:t>n)=2</a:t>
            </a:r>
            <a:r>
              <a:rPr lang="en-US" sz="2000">
                <a:latin typeface="Symbol" charset="2"/>
              </a:rPr>
              <a:t>p</a:t>
            </a:r>
            <a:r>
              <a:rPr lang="en-US" sz="2000"/>
              <a:t>: destructive!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95263" y="4852988"/>
            <a:ext cx="6315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Choose MgFe2 wafer so that </a:t>
            </a:r>
          </a:p>
          <a:p>
            <a:r>
              <a:rPr lang="en-US" sz="2000">
                <a:latin typeface="Symbol" charset="2"/>
              </a:rPr>
              <a:t>Df=(</a:t>
            </a:r>
            <a:r>
              <a:rPr lang="en-US" sz="2000"/>
              <a:t>2n</a:t>
            </a:r>
            <a:r>
              <a:rPr lang="en-US" sz="2000" baseline="-25000"/>
              <a:t>1</a:t>
            </a:r>
            <a:r>
              <a:rPr lang="en-US" sz="2000"/>
              <a:t>L</a:t>
            </a:r>
            <a:r>
              <a:rPr lang="en-US" sz="2000" baseline="-25000"/>
              <a:t>1</a:t>
            </a:r>
            <a:r>
              <a:rPr lang="en-US" sz="2000"/>
              <a:t>+2n</a:t>
            </a:r>
            <a:r>
              <a:rPr lang="en-US" sz="2000" baseline="-25000"/>
              <a:t>2</a:t>
            </a:r>
            <a:r>
              <a:rPr lang="en-US" sz="2000"/>
              <a:t>L</a:t>
            </a:r>
            <a:r>
              <a:rPr lang="en-US" sz="2000" baseline="-25000"/>
              <a:t>2</a:t>
            </a:r>
            <a:r>
              <a:rPr lang="en-US" sz="2000"/>
              <a:t>) (2</a:t>
            </a:r>
            <a:r>
              <a:rPr lang="en-US" sz="2000">
                <a:latin typeface="Symbol" charset="2"/>
              </a:rPr>
              <a:t>p</a:t>
            </a:r>
            <a:r>
              <a:rPr lang="en-US" sz="2000"/>
              <a:t>/</a:t>
            </a:r>
            <a:r>
              <a:rPr lang="en-US" sz="2000">
                <a:latin typeface="Symbol" charset="2"/>
              </a:rPr>
              <a:t>l</a:t>
            </a:r>
            <a:r>
              <a:rPr lang="en-US" sz="2000"/>
              <a:t>)= </a:t>
            </a:r>
            <a:r>
              <a:rPr lang="en-US" sz="2000">
                <a:latin typeface="Symbol" charset="2"/>
              </a:rPr>
              <a:t>p+ </a:t>
            </a:r>
            <a:r>
              <a:rPr lang="en-US" sz="2000"/>
              <a:t>2n</a:t>
            </a:r>
            <a:r>
              <a:rPr lang="en-US" sz="2000" baseline="-25000"/>
              <a:t>2</a:t>
            </a:r>
            <a:r>
              <a:rPr lang="en-US" sz="2000"/>
              <a:t>L</a:t>
            </a:r>
            <a:r>
              <a:rPr lang="en-US" sz="2000" baseline="-25000"/>
              <a:t>2</a:t>
            </a:r>
            <a:r>
              <a:rPr lang="en-US" sz="2000"/>
              <a:t> (2</a:t>
            </a:r>
            <a:r>
              <a:rPr lang="en-US" sz="2000">
                <a:latin typeface="Symbol" charset="2"/>
              </a:rPr>
              <a:t>p</a:t>
            </a:r>
            <a:r>
              <a:rPr lang="en-US" sz="2000"/>
              <a:t>/</a:t>
            </a:r>
            <a:r>
              <a:rPr lang="en-US" sz="2000">
                <a:latin typeface="Symbol" charset="2"/>
              </a:rPr>
              <a:t>l</a:t>
            </a:r>
            <a:r>
              <a:rPr lang="en-US" sz="2000"/>
              <a:t>)=3</a:t>
            </a:r>
            <a:r>
              <a:rPr lang="en-US" sz="2000">
                <a:latin typeface="Symbol" charset="2"/>
              </a:rPr>
              <a:t>p </a:t>
            </a:r>
          </a:p>
          <a:p>
            <a:r>
              <a:rPr lang="en-US" sz="2000">
                <a:latin typeface="Symbol" charset="2"/>
              </a:rPr>
              <a:t>    =&gt; </a:t>
            </a:r>
            <a:r>
              <a:rPr lang="en-US" sz="2000"/>
              <a:t>L</a:t>
            </a:r>
            <a:r>
              <a:rPr lang="en-US" sz="2000" baseline="-25000"/>
              <a:t>2</a:t>
            </a:r>
            <a:r>
              <a:rPr lang="en-US" sz="2000"/>
              <a:t>= </a:t>
            </a:r>
            <a:r>
              <a:rPr lang="en-US" sz="2000">
                <a:latin typeface="Symbol" charset="2"/>
              </a:rPr>
              <a:t>l/2</a:t>
            </a:r>
            <a:r>
              <a:rPr lang="en-US" sz="2000"/>
              <a:t>n</a:t>
            </a:r>
            <a:r>
              <a:rPr lang="en-US" sz="2000" baseline="-25000"/>
              <a:t>2</a:t>
            </a:r>
            <a:r>
              <a:rPr lang="en-US" sz="2000">
                <a:latin typeface="Symbol" charset="2"/>
              </a:rPr>
              <a:t> = </a:t>
            </a:r>
            <a:r>
              <a:rPr lang="en-US" sz="2000"/>
              <a:t>386 nm</a:t>
            </a:r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20675" y="5700713"/>
            <a:ext cx="640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We can add more layers to keep reflecting the light, until no light is transmitted:  all the light is either absorbed or reflected.</a:t>
            </a:r>
            <a:endParaRPr lang="en-US"/>
          </a:p>
        </p:txBody>
      </p:sp>
      <p:pic>
        <p:nvPicPr>
          <p:cNvPr id="22536" name="Picture 21" descr="mirror"/>
          <p:cNvPicPr>
            <a:picLocks noChangeAspect="1" noChangeArrowheads="1"/>
          </p:cNvPicPr>
          <p:nvPr/>
        </p:nvPicPr>
        <p:blipFill>
          <a:blip r:embed="rId2"/>
          <a:srcRect r="33333" b="13271"/>
          <a:stretch>
            <a:fillRect/>
          </a:stretch>
        </p:blipFill>
        <p:spPr bwMode="auto">
          <a:xfrm>
            <a:off x="6705600" y="2990850"/>
            <a:ext cx="2362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build="p"/>
      <p:bldP spid="12306" grpId="0"/>
      <p:bldP spid="123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Huygen’s principle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5146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94525" y="5472113"/>
            <a:ext cx="170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AR" sz="1600">
                <a:solidFill>
                  <a:schemeClr val="accent2"/>
                </a:solidFill>
              </a:rPr>
              <a:t>Christian Huygens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AR" sz="1600">
                <a:solidFill>
                  <a:schemeClr val="accent2"/>
                </a:solidFill>
              </a:rPr>
              <a:t>      1629-1695</a:t>
            </a:r>
            <a:endParaRPr lang="es-AR"/>
          </a:p>
        </p:txBody>
      </p:sp>
      <p:pic>
        <p:nvPicPr>
          <p:cNvPr id="23557" name="Picture 5" descr="F36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8188"/>
            <a:ext cx="2963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173288" y="1373188"/>
            <a:ext cx="4648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AR" i="1"/>
              <a:t>All points in a wavefront serve as point sources of spherical secondary waves.</a:t>
            </a:r>
            <a:r>
              <a:rPr lang="es-AR"/>
              <a:t> </a:t>
            </a:r>
          </a:p>
          <a:p>
            <a:endParaRPr lang="es-AR"/>
          </a:p>
          <a:p>
            <a:r>
              <a:rPr lang="es-AR"/>
              <a:t>After a time t, the new</a:t>
            </a:r>
          </a:p>
          <a:p>
            <a:r>
              <a:rPr lang="es-AR"/>
              <a:t>wavefront will be the tangent to all the resulting  spherical waves.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1682</Words>
  <Application>Microsoft Macintosh PowerPoint</Application>
  <PresentationFormat>On-screen Show (4:3)</PresentationFormat>
  <Paragraphs>141</Paragraphs>
  <Slides>19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Times New Roman</vt:lpstr>
      <vt:lpstr>ＭＳ Ｐゴシック</vt:lpstr>
      <vt:lpstr>Arial</vt:lpstr>
      <vt:lpstr>Calibri</vt:lpstr>
      <vt:lpstr>Symbol</vt:lpstr>
      <vt:lpstr>Default Design</vt:lpstr>
      <vt:lpstr>Microsoft Equation 3.0</vt:lpstr>
      <vt:lpstr>Microsoft Equation</vt:lpstr>
      <vt:lpstr>Interference </vt:lpstr>
      <vt:lpstr>Light is a wave</vt:lpstr>
      <vt:lpstr>Reflection and refraction laws</vt:lpstr>
      <vt:lpstr>Interference: example</vt:lpstr>
      <vt:lpstr>Slide 5</vt:lpstr>
      <vt:lpstr>Slide 6</vt:lpstr>
      <vt:lpstr>Interference: thin films</vt:lpstr>
      <vt:lpstr>Example: mirror coatings</vt:lpstr>
      <vt:lpstr>Huygen’s principle</vt:lpstr>
      <vt:lpstr>Young’s double slit experiment</vt:lpstr>
      <vt:lpstr>Young’s double slit experiment</vt:lpstr>
      <vt:lpstr>Slide 12</vt:lpstr>
      <vt:lpstr>Michelson-Morley experiment</vt:lpstr>
      <vt:lpstr>Slide 14</vt:lpstr>
      <vt:lpstr>Slide 15</vt:lpstr>
      <vt:lpstr>Examples</vt:lpstr>
      <vt:lpstr>Example</vt:lpstr>
      <vt:lpstr>Slide 18</vt:lpstr>
      <vt:lpstr>Slide 19</vt:lpstr>
    </vt:vector>
  </TitlesOfParts>
  <Company>LSU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Rodolfo Gambini</dc:creator>
  <cp:lastModifiedBy>Gabriela Gonzalez</cp:lastModifiedBy>
  <cp:revision>32</cp:revision>
  <dcterms:created xsi:type="dcterms:W3CDTF">2011-04-26T13:42:01Z</dcterms:created>
  <dcterms:modified xsi:type="dcterms:W3CDTF">2011-04-26T13:57:11Z</dcterms:modified>
</cp:coreProperties>
</file>