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5607-E760-664E-B521-8F08F5D27AFB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E513-A124-8E4F-AB33-45FF3691A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4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100" y="269967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Physics 2102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6707" y="4301526"/>
            <a:ext cx="6400800" cy="160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0" charset="-128"/>
                <a:cs typeface="ＭＳ Ｐゴシック" pitchFamily="-110" charset="-128"/>
              </a:rPr>
              <a:t>Exam review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0" charset="-128"/>
                <a:cs typeface="ＭＳ Ｐゴシック" pitchFamily="-110" charset="-128"/>
              </a:rPr>
              <a:t>Inductors, </a:t>
            </a:r>
            <a:b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0" charset="-128"/>
                <a:cs typeface="ＭＳ Ｐゴシック" pitchFamily="-110" charset="-128"/>
              </a:rPr>
              <a:t>EM oscillations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0"/>
            <a:ext cx="3352800" cy="2514600"/>
            <a:chOff x="1859" y="0"/>
            <a:chExt cx="2112" cy="1584"/>
          </a:xfrm>
        </p:grpSpPr>
        <p:pic>
          <p:nvPicPr>
            <p:cNvPr id="15367" name="Picture 5" descr="touch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9" y="0"/>
              <a:ext cx="2112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1875" y="0"/>
              <a:ext cx="15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</a:rPr>
                <a:t>Physics 2102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</a:rPr>
                <a:t>Gabriela Gonz</a:t>
              </a:r>
              <a:r>
                <a:rPr lang="en-US">
                  <a:solidFill>
                    <a:schemeClr val="bg1"/>
                  </a:solidFill>
                  <a:ea typeface="Times New Roman" charset="0"/>
                  <a:cs typeface="Times New Roman" charset="0"/>
                </a:rPr>
                <a:t>á</a:t>
              </a:r>
              <a:r>
                <a:rPr lang="en-US">
                  <a:solidFill>
                    <a:schemeClr val="bg1"/>
                  </a:solidFill>
                </a:rPr>
                <a:t>lez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43" y="604938"/>
            <a:ext cx="2560191" cy="16033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rcRect r="72836"/>
          <a:stretch>
            <a:fillRect/>
          </a:stretch>
        </p:blipFill>
        <p:spPr>
          <a:xfrm>
            <a:off x="7240879" y="5367114"/>
            <a:ext cx="1110851" cy="1181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0821" y="3212748"/>
            <a:ext cx="1534131" cy="1425520"/>
          </a:xfrm>
          <a:prstGeom prst="rect">
            <a:avLst/>
          </a:prstGeom>
        </p:spPr>
      </p:pic>
      <p:pic>
        <p:nvPicPr>
          <p:cNvPr id="16" name="Picture 3" descr="pac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316" y="3583307"/>
            <a:ext cx="172402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9654" y="1417638"/>
            <a:ext cx="980181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Q1: 75.7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P1: 61.6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Q2: 67.2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Q3: 79.2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P2: 58.2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P3:52.2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747" y="1417638"/>
            <a:ext cx="1906092" cy="8741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798" y="1999550"/>
            <a:ext cx="1457959" cy="10663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564" y="2603938"/>
            <a:ext cx="3977234" cy="9239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0564" y="3527880"/>
            <a:ext cx="3364051" cy="949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7798" y="3603007"/>
            <a:ext cx="1449279" cy="1016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4976" y="4477784"/>
            <a:ext cx="1355696" cy="1343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0706" y="5229886"/>
            <a:ext cx="1731130" cy="1423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6887798" y="5901453"/>
            <a:ext cx="1943100" cy="31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5822" y="-9388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Inductors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815" y="1954981"/>
            <a:ext cx="7062430" cy="452011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Inductance definition: L=N</a:t>
            </a:r>
            <a:r>
              <a:rPr lang="en-US" sz="2400" dirty="0" smtClean="0">
                <a:latin typeface="Symbol" charset="2"/>
                <a:cs typeface="Symbol" charset="2"/>
              </a:rPr>
              <a:t>F</a:t>
            </a:r>
            <a:r>
              <a:rPr lang="en-US" sz="2400" baseline="-25000" dirty="0" smtClean="0">
                <a:latin typeface="Symbol" charset="2"/>
                <a:cs typeface="Symbol" charset="2"/>
              </a:rPr>
              <a:t>B</a:t>
            </a:r>
            <a:r>
              <a:rPr lang="en-US" sz="2400" dirty="0" smtClean="0"/>
              <a:t>/</a:t>
            </a:r>
            <a:r>
              <a:rPr lang="en-US" sz="2400" i="1" dirty="0" smtClean="0">
                <a:latin typeface="Times New Roman"/>
                <a:cs typeface="Times New Roman"/>
              </a:rPr>
              <a:t>I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cs typeface="Times New Roman"/>
              </a:rPr>
              <a:t>Solenoid inductance: L=</a:t>
            </a:r>
            <a:r>
              <a:rPr lang="en-US" sz="2400" dirty="0" smtClean="0">
                <a:latin typeface="Symbol" charset="2"/>
                <a:cs typeface="Symbol" charset="2"/>
              </a:rPr>
              <a:t>m</a:t>
            </a:r>
            <a:r>
              <a:rPr lang="en-US" sz="2400" baseline="-25000" dirty="0" smtClean="0">
                <a:cs typeface="Times New Roman"/>
              </a:rPr>
              <a:t>0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baseline="30000" dirty="0" smtClean="0"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Al</a:t>
            </a:r>
            <a:endParaRPr lang="en-US" sz="2400" i="1" dirty="0" smtClean="0">
              <a:latin typeface="Times New Roman"/>
              <a:cs typeface="Times New Roman"/>
            </a:endParaRPr>
          </a:p>
          <a:p>
            <a:r>
              <a:rPr lang="en-US" sz="2400" dirty="0" smtClean="0"/>
              <a:t>Induced </a:t>
            </a:r>
            <a:r>
              <a:rPr lang="en-US" sz="2400" dirty="0" err="1" smtClean="0"/>
              <a:t>emf</a:t>
            </a:r>
            <a:r>
              <a:rPr lang="en-US" sz="2400" dirty="0" smtClean="0"/>
              <a:t> (</a:t>
            </a:r>
            <a:r>
              <a:rPr lang="en-US" sz="2400" dirty="0"/>
              <a:t>v</a:t>
            </a:r>
            <a:r>
              <a:rPr lang="en-US" sz="2400" dirty="0" smtClean="0"/>
              <a:t>oltage)</a:t>
            </a:r>
            <a:r>
              <a:rPr lang="en-US" sz="2400" dirty="0" smtClean="0"/>
              <a:t> across an inductor is E=</a:t>
            </a:r>
            <a:r>
              <a:rPr lang="en-US" sz="2400" dirty="0" smtClean="0">
                <a:latin typeface="Symbol" charset="2"/>
                <a:cs typeface="Symbol" charset="2"/>
              </a:rPr>
              <a:t>-</a:t>
            </a:r>
            <a:r>
              <a:rPr lang="en-US" sz="2400" dirty="0" smtClean="0"/>
              <a:t>L </a:t>
            </a:r>
            <a:r>
              <a:rPr lang="en-US" sz="2400" dirty="0" err="1" smtClean="0"/>
              <a:t>d</a:t>
            </a:r>
            <a:r>
              <a:rPr lang="en-US" sz="2400" i="1" dirty="0" err="1" smtClean="0">
                <a:latin typeface="Times New Roman"/>
                <a:cs typeface="Times New Roman"/>
              </a:rPr>
              <a:t>i</a:t>
            </a:r>
            <a:r>
              <a:rPr lang="en-US" sz="2400" dirty="0" err="1" smtClean="0"/>
              <a:t>/dt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 </a:t>
            </a:r>
            <a:r>
              <a:rPr lang="en-US" sz="2400" dirty="0" smtClean="0"/>
              <a:t>an RL circuit, we can “charge” the inductor with a battery until there is a constant current, or “discharge” the inductor through the resistor. Time constant is L/</a:t>
            </a:r>
            <a:r>
              <a:rPr lang="en-US" sz="2400" dirty="0" smtClean="0"/>
              <a:t>R.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 inductor stores </a:t>
            </a:r>
            <a:r>
              <a:rPr lang="en-US" sz="2400" dirty="0" smtClean="0"/>
              <a:t>magnetic potential energy: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B</a:t>
            </a:r>
            <a:r>
              <a:rPr lang="en-US" sz="2400" i="1" dirty="0" smtClean="0">
                <a:latin typeface="Times New Roman"/>
                <a:cs typeface="Times New Roman"/>
              </a:rPr>
              <a:t>=Li</a:t>
            </a:r>
            <a:r>
              <a:rPr lang="en-US" sz="2400" i="1" baseline="30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/2</a:t>
            </a:r>
          </a:p>
          <a:p>
            <a:r>
              <a:rPr lang="en-US" sz="2400" dirty="0" smtClean="0">
                <a:cs typeface="Times New Roman"/>
              </a:rPr>
              <a:t>Energy density stored in a magnetic field is </a:t>
            </a:r>
            <a:r>
              <a:rPr lang="en-US" sz="2400" i="1" dirty="0" err="1" smtClean="0">
                <a:latin typeface="Times New Roman"/>
                <a:cs typeface="Times New Roman"/>
              </a:rPr>
              <a:t>u</a:t>
            </a:r>
            <a:r>
              <a:rPr lang="en-US" sz="2400" i="1" baseline="-25000" dirty="0" err="1" smtClean="0">
                <a:latin typeface="Times New Roman"/>
                <a:cs typeface="Times New Roman"/>
              </a:rPr>
              <a:t>B</a:t>
            </a:r>
            <a:r>
              <a:rPr lang="en-US" sz="2400" i="1" dirty="0" smtClean="0">
                <a:latin typeface="Times New Roman"/>
                <a:cs typeface="Times New Roman"/>
              </a:rPr>
              <a:t>=B</a:t>
            </a:r>
            <a:r>
              <a:rPr lang="en-US" sz="2400" i="1" baseline="30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cs typeface="Times New Roman"/>
              </a:rPr>
              <a:t>/2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0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925" y="1049118"/>
            <a:ext cx="1957276" cy="1225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116" y="4359098"/>
            <a:ext cx="3098800" cy="787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716" y="4244798"/>
            <a:ext cx="3708400" cy="901700"/>
          </a:xfrm>
          <a:prstGeom prst="rect">
            <a:avLst/>
          </a:prstGeom>
        </p:spPr>
      </p:pic>
      <p:pic>
        <p:nvPicPr>
          <p:cNvPr id="13" name="Picture 3" descr="pa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316" y="492699"/>
            <a:ext cx="172402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5822" y="-9388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EM oscillations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199"/>
            <a:ext cx="6486891" cy="5763787"/>
          </a:xfrm>
        </p:spPr>
        <p:txBody>
          <a:bodyPr/>
          <a:lstStyle/>
          <a:p>
            <a:r>
              <a:rPr lang="en-US" sz="2400" dirty="0" smtClean="0"/>
              <a:t>An </a:t>
            </a:r>
            <a:r>
              <a:rPr lang="en-US" sz="2400" dirty="0" smtClean="0"/>
              <a:t>LC combination </a:t>
            </a:r>
            <a:r>
              <a:rPr lang="en-US" sz="2400" dirty="0"/>
              <a:t>produces an electrical oscillator,</a:t>
            </a:r>
            <a:r>
              <a:rPr lang="en-US" sz="2400" dirty="0" smtClean="0"/>
              <a:t> the natural </a:t>
            </a:r>
            <a:r>
              <a:rPr lang="en-US" sz="2400" dirty="0"/>
              <a:t>frequency of oscillator is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>
                <a:latin typeface="Symbol" pitchFamily="-110" charset="2"/>
              </a:rPr>
              <a:t>w</a:t>
            </a:r>
            <a:r>
              <a:rPr lang="en-US" sz="2400" dirty="0"/>
              <a:t>=1/</a:t>
            </a:r>
            <a:r>
              <a:rPr lang="en-US" sz="2400" dirty="0">
                <a:sym typeface="Symbol" pitchFamily="-110" charset="2"/>
              </a:rPr>
              <a:t></a:t>
            </a:r>
            <a:r>
              <a:rPr lang="en-US" sz="2400" dirty="0">
                <a:sym typeface="Math1" pitchFamily="2" charset="2"/>
              </a:rPr>
              <a:t>LC</a:t>
            </a:r>
            <a:endParaRPr lang="en-US" sz="2400" dirty="0"/>
          </a:p>
          <a:p>
            <a:r>
              <a:rPr lang="en-US" sz="2400" dirty="0"/>
              <a:t>Total energy in circuit is conserved: switches between</a:t>
            </a:r>
            <a:r>
              <a:rPr lang="en-US" sz="2400" dirty="0" smtClean="0"/>
              <a:t> energy stored in capacitor </a:t>
            </a:r>
            <a:r>
              <a:rPr lang="en-US" sz="2400" dirty="0"/>
              <a:t>(electric</a:t>
            </a:r>
            <a:r>
              <a:rPr lang="en-US" sz="2400" dirty="0" smtClean="0"/>
              <a:t> </a:t>
            </a:r>
            <a:r>
              <a:rPr lang="en-US" sz="2400" dirty="0" smtClean="0"/>
              <a:t>energy</a:t>
            </a:r>
            <a:r>
              <a:rPr lang="en-US" sz="2400" dirty="0" smtClean="0"/>
              <a:t>) </a:t>
            </a:r>
            <a:r>
              <a:rPr lang="en-US" sz="2400" dirty="0"/>
              <a:t>and</a:t>
            </a:r>
            <a:r>
              <a:rPr lang="en-US" sz="2400" dirty="0" smtClean="0"/>
              <a:t> in inductor </a:t>
            </a:r>
            <a:r>
              <a:rPr lang="en-US" sz="2400" dirty="0"/>
              <a:t>(magnetic</a:t>
            </a:r>
            <a:r>
              <a:rPr lang="en-US" sz="2400" dirty="0" smtClean="0"/>
              <a:t> </a:t>
            </a:r>
            <a:r>
              <a:rPr lang="en-US" sz="2400" dirty="0" smtClean="0"/>
              <a:t>energy</a:t>
            </a:r>
            <a:r>
              <a:rPr lang="en-US" sz="2400" dirty="0" smtClean="0"/>
              <a:t>)</a:t>
            </a:r>
            <a:r>
              <a:rPr lang="en-US" sz="2400" dirty="0"/>
              <a:t>.</a:t>
            </a:r>
          </a:p>
          <a:p>
            <a:r>
              <a:rPr lang="en-US" sz="2400" dirty="0"/>
              <a:t>If a resistor is included in the circuit, the total energy decays (is dissipated by R).  </a:t>
            </a:r>
            <a:endParaRPr lang="en-US" sz="2400" baseline="-25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r="72836"/>
          <a:stretch>
            <a:fillRect/>
          </a:stretch>
        </p:blipFill>
        <p:spPr>
          <a:xfrm>
            <a:off x="5821188" y="3919850"/>
            <a:ext cx="1110851" cy="1181100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6486891" y="2490677"/>
            <a:ext cx="2313994" cy="823818"/>
            <a:chOff x="6644094" y="4885701"/>
            <a:chExt cx="2313994" cy="8238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rcRect l="16428" t="64713"/>
            <a:stretch>
              <a:fillRect/>
            </a:stretch>
          </p:blipFill>
          <p:spPr>
            <a:xfrm>
              <a:off x="7093250" y="4885701"/>
              <a:ext cx="1864838" cy="82381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6544097" y="5068771"/>
              <a:ext cx="661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i(t</a:t>
              </a:r>
              <a:r>
                <a:rPr lang="en-US" i="1" dirty="0" smtClean="0"/>
                <a:t>)</a:t>
              </a:r>
              <a:endParaRPr lang="en-US" i="1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408" y="5100950"/>
            <a:ext cx="1137477" cy="10569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6150" y="838199"/>
            <a:ext cx="2908300" cy="584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1188" y="1422399"/>
            <a:ext cx="3136900" cy="546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580" y="4076409"/>
            <a:ext cx="4228361" cy="2525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218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Physics 2102 </vt:lpstr>
      <vt:lpstr>Exam review</vt:lpstr>
      <vt:lpstr>Inductors</vt:lpstr>
      <vt:lpstr>EM oscillations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2102 </dc:title>
  <dc:creator>Gabriela Gonzalez</dc:creator>
  <cp:lastModifiedBy>Gabriela Gonzalez</cp:lastModifiedBy>
  <cp:revision>4</cp:revision>
  <cp:lastPrinted>2011-04-05T16:20:32Z</cp:lastPrinted>
  <dcterms:created xsi:type="dcterms:W3CDTF">2011-04-05T15:52:43Z</dcterms:created>
  <dcterms:modified xsi:type="dcterms:W3CDTF">2011-04-05T16:23:25Z</dcterms:modified>
</cp:coreProperties>
</file>