
<file path=[Content_Types].xml><?xml version="1.0" encoding="utf-8"?>
<Types xmlns="http://schemas.openxmlformats.org/package/2006/content-types"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Override PartName="/ppt/embeddings/Microsoft_Equation24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Microsoft_Equation3.bin" ContentType="application/vnd.openxmlformats-officedocument.oleObject"/>
  <Override PartName="/ppt/embeddings/Microsoft_Equation20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embeddings/Microsoft_Equation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slideLayouts/slideLayout12.xml" ContentType="application/vnd.openxmlformats-officedocument.presentationml.slideLayout+xml"/>
  <Override PartName="/ppt/embeddings/Microsoft_Equation8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Override PartName="/ppt/embeddings/Microsoft_Equation21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embeddings/Microsoft_Equation18.bin" ContentType="application/vnd.openxmlformats-officedocument.oleObject"/>
  <Override PartName="/ppt/embeddings/Microsoft_Equation14.bin" ContentType="application/vnd.openxmlformats-officedocument.oleObject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embeddings/Microsoft_Equation22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19.bin" ContentType="application/vnd.openxmlformats-officedocument.oleObject"/>
  <Override PartName="/ppt/embeddings/Microsoft_Equation15.bin" ContentType="application/vnd.openxmlformats-officedocument.oleObject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Default Extension="wmf" ContentType="image/x-wmf"/>
  <Override PartName="/ppt/embeddings/Microsoft_Equation23.bin" ContentType="application/vnd.openxmlformats-officedocument.oleObject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5"/>
  </p:handoutMasterIdLst>
  <p:sldIdLst>
    <p:sldId id="257" r:id="rId2"/>
    <p:sldId id="379" r:id="rId3"/>
    <p:sldId id="366" r:id="rId4"/>
    <p:sldId id="367" r:id="rId5"/>
    <p:sldId id="368" r:id="rId6"/>
    <p:sldId id="369" r:id="rId7"/>
    <p:sldId id="372" r:id="rId8"/>
    <p:sldId id="373" r:id="rId9"/>
    <p:sldId id="374" r:id="rId10"/>
    <p:sldId id="375" r:id="rId11"/>
    <p:sldId id="376" r:id="rId12"/>
    <p:sldId id="377" r:id="rId13"/>
    <p:sldId id="378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CC0000"/>
    <a:srgbClr val="CC00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-112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1" Type="http://schemas.openxmlformats.org/officeDocument/2006/relationships/image" Target="../media/image11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pict"/><Relationship Id="rId1" Type="http://schemas.openxmlformats.org/officeDocument/2006/relationships/image" Target="../media/image11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-110" charset="0"/>
              </a:defRPr>
            </a:lvl1pPr>
          </a:lstStyle>
          <a:p>
            <a:pPr>
              <a:defRPr/>
            </a:pPr>
            <a:fld id="{EDC777EC-DF05-A84C-B044-0D89A4083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C6B2E-B594-624B-AB64-60A254FD3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6BBE4-F404-CD48-8438-1CBCAA639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23B91-840D-374F-BA4A-F56845033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D7589-159E-F843-BEB5-E66AC9C47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D18D0-3755-9D43-8E3C-89874709D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D97B-57DC-7344-8773-12607629D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3923B-01AE-584C-BDF5-4D9B1F373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06A2E-877E-554D-91F8-20139B8E4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F985-DE4E-4D45-80F4-83EA4A8E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D1BC-9613-B243-AEFA-B1C354F57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D1A19-CFB0-9947-95CE-1F6A8D0AF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5D0D-F620-C346-A4F0-838A301E3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10" charset="0"/>
              </a:defRPr>
            </a:lvl1pPr>
          </a:lstStyle>
          <a:p>
            <a:pPr>
              <a:defRPr/>
            </a:pPr>
            <a:fld id="{BE8384D9-A79B-0546-AB19-E0BA72D26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3.bin"/><Relationship Id="rId4" Type="http://schemas.openxmlformats.org/officeDocument/2006/relationships/oleObject" Target="../embeddings/Microsoft_Equation24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9.jpeg"/><Relationship Id="rId7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oleObject" Target="../embeddings/Microsoft_Equation6.bin"/><Relationship Id="rId5" Type="http://schemas.openxmlformats.org/officeDocument/2006/relationships/oleObject" Target="../embeddings/Microsoft_Equation7.bin"/><Relationship Id="rId6" Type="http://schemas.openxmlformats.org/officeDocument/2006/relationships/oleObject" Target="../embeddings/Microsoft_Equation8.bin"/><Relationship Id="rId7" Type="http://schemas.openxmlformats.org/officeDocument/2006/relationships/oleObject" Target="../embeddings/Microsoft_Equation9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11.bin"/><Relationship Id="rId5" Type="http://schemas.openxmlformats.org/officeDocument/2006/relationships/oleObject" Target="../embeddings/Microsoft_Equation12.bin"/><Relationship Id="rId6" Type="http://schemas.openxmlformats.org/officeDocument/2006/relationships/oleObject" Target="../embeddings/Microsoft_Equation13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oleObject" Target="../embeddings/Microsoft_Equation15.bin"/><Relationship Id="rId5" Type="http://schemas.openxmlformats.org/officeDocument/2006/relationships/oleObject" Target="../embeddings/Microsoft_Equation16.bin"/><Relationship Id="rId6" Type="http://schemas.openxmlformats.org/officeDocument/2006/relationships/oleObject" Target="../embeddings/Microsoft_Equation17.bin"/><Relationship Id="rId7" Type="http://schemas.openxmlformats.org/officeDocument/2006/relationships/oleObject" Target="../embeddings/Microsoft_Equation1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9.bin"/><Relationship Id="rId4" Type="http://schemas.openxmlformats.org/officeDocument/2006/relationships/oleObject" Target="../embeddings/Microsoft_Equation20.bin"/><Relationship Id="rId5" Type="http://schemas.openxmlformats.org/officeDocument/2006/relationships/oleObject" Target="../embeddings/Microsoft_Equation21.bin"/><Relationship Id="rId6" Type="http://schemas.openxmlformats.org/officeDocument/2006/relationships/oleObject" Target="../embeddings/Microsoft_Equation2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449" y="2322739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Physics 2102 </a:t>
            </a:r>
            <a:br>
              <a:rPr lang="en-US" b="1" dirty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0524" y="2963863"/>
            <a:ext cx="7927975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Faraday’s law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5791200" y="0"/>
            <a:ext cx="3352800" cy="2514600"/>
            <a:chOff x="1859" y="0"/>
            <a:chExt cx="2112" cy="1584"/>
          </a:xfrm>
        </p:grpSpPr>
        <p:pic>
          <p:nvPicPr>
            <p:cNvPr id="15368" name="Picture 8" descr="touch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9" y="0"/>
              <a:ext cx="2112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875" y="0"/>
              <a:ext cx="15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</a:rPr>
                <a:t>Physics 2102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</a:rPr>
                <a:t>Gabriela Gonz</a:t>
              </a:r>
              <a:r>
                <a:rPr lang="en-US">
                  <a:solidFill>
                    <a:schemeClr val="bg1"/>
                  </a:solidFill>
                  <a:ea typeface="Times New Roman" charset="0"/>
                  <a:cs typeface="Times New Roman" charset="0"/>
                </a:rPr>
                <a:t>á</a:t>
              </a:r>
              <a:r>
                <a:rPr lang="en-US">
                  <a:solidFill>
                    <a:schemeClr val="bg1"/>
                  </a:solidFill>
                </a:rPr>
                <a:t>lez</a:t>
              </a:r>
            </a:p>
          </p:txBody>
        </p:sp>
      </p:grpSp>
      <p:pic>
        <p:nvPicPr>
          <p:cNvPr id="15367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9150" y="3937000"/>
            <a:ext cx="255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newtech13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320143" cy="18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gojim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9988" y="4018643"/>
            <a:ext cx="1949101" cy="259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Some interesting applications</a:t>
            </a:r>
          </a:p>
        </p:txBody>
      </p:sp>
      <p:pic>
        <p:nvPicPr>
          <p:cNvPr id="35843" name="Picture 3" descr="newtech13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2550"/>
            <a:ext cx="40259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 descr="gojim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6275" y="3527425"/>
            <a:ext cx="23590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833938" y="1506538"/>
            <a:ext cx="41195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MagLev train relies on Faraday’s Law: currents induced in non-magnetic rail tracks repel the moving magnets creating the induction; </a:t>
            </a:r>
          </a:p>
          <a:p>
            <a:pPr eaLnBrk="0" hangingPunct="0"/>
            <a:r>
              <a:rPr lang="en-US" sz="2000"/>
              <a:t>result: levitation!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92175" y="4594225"/>
            <a:ext cx="4289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Guitar pickups also use Faraday’s Law -- a vibrating string modulates the flux through a coil hence creating an electrical signal at the same frequency. </a:t>
            </a:r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  <p:bldP spid="358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Faraday’s law: Eddy Currents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9738" y="2347913"/>
            <a:ext cx="4318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A non-magnetic (e.g. copper, aluminum) ring is placed near a solenoid.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What happens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ea typeface="ＭＳ Ｐゴシック" charset="-128"/>
              </a:rPr>
              <a:t>There is a steady current in the solenoid?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ea typeface="ＭＳ Ｐゴシック" charset="-128"/>
              </a:rPr>
              <a:t>The current in the solenoid is suddenly changed?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ea typeface="ＭＳ Ｐゴシック" charset="-128"/>
              </a:rPr>
              <a:t>The ring has a “cut” in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ea typeface="ＭＳ Ｐゴシック" charset="-128"/>
              </a:rPr>
              <a:t>The ring is extremely cold?</a:t>
            </a:r>
          </a:p>
        </p:txBody>
      </p:sp>
      <p:sp>
        <p:nvSpPr>
          <p:cNvPr id="18438" name="AutoShape 4"/>
          <p:cNvSpPr>
            <a:spLocks noChangeArrowheads="1"/>
          </p:cNvSpPr>
          <p:nvPr/>
        </p:nvSpPr>
        <p:spPr bwMode="auto">
          <a:xfrm>
            <a:off x="6027738" y="2327275"/>
            <a:ext cx="1443037" cy="884238"/>
          </a:xfrm>
          <a:custGeom>
            <a:avLst/>
            <a:gdLst>
              <a:gd name="T0" fmla="*/ 721518 w 21600"/>
              <a:gd name="T1" fmla="*/ 0 h 21600"/>
              <a:gd name="T2" fmla="*/ 211311 w 21600"/>
              <a:gd name="T3" fmla="*/ 129484 h 21600"/>
              <a:gd name="T4" fmla="*/ 0 w 21600"/>
              <a:gd name="T5" fmla="*/ 442119 h 21600"/>
              <a:gd name="T6" fmla="*/ 211311 w 21600"/>
              <a:gd name="T7" fmla="*/ 754754 h 21600"/>
              <a:gd name="T8" fmla="*/ 721518 w 21600"/>
              <a:gd name="T9" fmla="*/ 884238 h 21600"/>
              <a:gd name="T10" fmla="*/ 1231726 w 21600"/>
              <a:gd name="T11" fmla="*/ 754754 h 21600"/>
              <a:gd name="T12" fmla="*/ 1443037 w 21600"/>
              <a:gd name="T13" fmla="*/ 442119 h 21600"/>
              <a:gd name="T14" fmla="*/ 1231726 w 21600"/>
              <a:gd name="T15" fmla="*/ 12948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5400000" flipV="1">
            <a:off x="6099969" y="3534569"/>
            <a:ext cx="1700213" cy="1285875"/>
            <a:chOff x="3558" y="734"/>
            <a:chExt cx="1071" cy="810"/>
          </a:xfrm>
        </p:grpSpPr>
        <p:sp>
          <p:nvSpPr>
            <p:cNvPr id="18440" name="AutoShape 6"/>
            <p:cNvSpPr>
              <a:spLocks noChangeArrowheads="1"/>
            </p:cNvSpPr>
            <p:nvPr/>
          </p:nvSpPr>
          <p:spPr bwMode="auto">
            <a:xfrm rot="-5400000">
              <a:off x="3858" y="473"/>
              <a:ext cx="471" cy="1071"/>
            </a:xfrm>
            <a:prstGeom prst="can">
              <a:avLst>
                <a:gd name="adj" fmla="val 5684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852" y="737"/>
              <a:ext cx="117" cy="538"/>
              <a:chOff x="3852" y="737"/>
              <a:chExt cx="117" cy="538"/>
            </a:xfrm>
          </p:grpSpPr>
          <p:sp>
            <p:nvSpPr>
              <p:cNvPr id="18462" name="Arc 8"/>
              <p:cNvSpPr>
                <a:spLocks/>
              </p:cNvSpPr>
              <p:nvPr/>
            </p:nvSpPr>
            <p:spPr bwMode="auto">
              <a:xfrm>
                <a:off x="3857" y="737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3" name="Arc 9"/>
              <p:cNvSpPr>
                <a:spLocks/>
              </p:cNvSpPr>
              <p:nvPr/>
            </p:nvSpPr>
            <p:spPr bwMode="auto">
              <a:xfrm flipV="1">
                <a:off x="3852" y="992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948" y="734"/>
              <a:ext cx="117" cy="538"/>
              <a:chOff x="3852" y="737"/>
              <a:chExt cx="117" cy="538"/>
            </a:xfrm>
          </p:grpSpPr>
          <p:sp>
            <p:nvSpPr>
              <p:cNvPr id="18460" name="Arc 11"/>
              <p:cNvSpPr>
                <a:spLocks/>
              </p:cNvSpPr>
              <p:nvPr/>
            </p:nvSpPr>
            <p:spPr bwMode="auto">
              <a:xfrm>
                <a:off x="3857" y="737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1" name="Arc 12"/>
              <p:cNvSpPr>
                <a:spLocks/>
              </p:cNvSpPr>
              <p:nvPr/>
            </p:nvSpPr>
            <p:spPr bwMode="auto">
              <a:xfrm flipV="1">
                <a:off x="3852" y="992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4044" y="740"/>
              <a:ext cx="117" cy="538"/>
              <a:chOff x="3852" y="737"/>
              <a:chExt cx="117" cy="538"/>
            </a:xfrm>
          </p:grpSpPr>
          <p:sp>
            <p:nvSpPr>
              <p:cNvPr id="18458" name="Arc 14"/>
              <p:cNvSpPr>
                <a:spLocks/>
              </p:cNvSpPr>
              <p:nvPr/>
            </p:nvSpPr>
            <p:spPr bwMode="auto">
              <a:xfrm>
                <a:off x="3857" y="737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9" name="Arc 15"/>
              <p:cNvSpPr>
                <a:spLocks/>
              </p:cNvSpPr>
              <p:nvPr/>
            </p:nvSpPr>
            <p:spPr bwMode="auto">
              <a:xfrm flipV="1">
                <a:off x="3852" y="992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4140" y="737"/>
              <a:ext cx="117" cy="538"/>
              <a:chOff x="3852" y="737"/>
              <a:chExt cx="117" cy="538"/>
            </a:xfrm>
          </p:grpSpPr>
          <p:sp>
            <p:nvSpPr>
              <p:cNvPr id="18456" name="Arc 17"/>
              <p:cNvSpPr>
                <a:spLocks/>
              </p:cNvSpPr>
              <p:nvPr/>
            </p:nvSpPr>
            <p:spPr bwMode="auto">
              <a:xfrm>
                <a:off x="3857" y="737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7" name="Arc 18"/>
              <p:cNvSpPr>
                <a:spLocks/>
              </p:cNvSpPr>
              <p:nvPr/>
            </p:nvSpPr>
            <p:spPr bwMode="auto">
              <a:xfrm flipV="1">
                <a:off x="3852" y="992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4236" y="743"/>
              <a:ext cx="117" cy="538"/>
              <a:chOff x="3852" y="737"/>
              <a:chExt cx="117" cy="538"/>
            </a:xfrm>
          </p:grpSpPr>
          <p:sp>
            <p:nvSpPr>
              <p:cNvPr id="18454" name="Arc 20"/>
              <p:cNvSpPr>
                <a:spLocks/>
              </p:cNvSpPr>
              <p:nvPr/>
            </p:nvSpPr>
            <p:spPr bwMode="auto">
              <a:xfrm>
                <a:off x="3857" y="737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5" name="Arc 21"/>
              <p:cNvSpPr>
                <a:spLocks/>
              </p:cNvSpPr>
              <p:nvPr/>
            </p:nvSpPr>
            <p:spPr bwMode="auto">
              <a:xfrm flipV="1">
                <a:off x="3852" y="992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4332" y="749"/>
              <a:ext cx="117" cy="538"/>
              <a:chOff x="3852" y="737"/>
              <a:chExt cx="117" cy="538"/>
            </a:xfrm>
          </p:grpSpPr>
          <p:sp>
            <p:nvSpPr>
              <p:cNvPr id="18452" name="Arc 23"/>
              <p:cNvSpPr>
                <a:spLocks/>
              </p:cNvSpPr>
              <p:nvPr/>
            </p:nvSpPr>
            <p:spPr bwMode="auto">
              <a:xfrm>
                <a:off x="3857" y="737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" name="Arc 24"/>
              <p:cNvSpPr>
                <a:spLocks/>
              </p:cNvSpPr>
              <p:nvPr/>
            </p:nvSpPr>
            <p:spPr bwMode="auto">
              <a:xfrm flipV="1">
                <a:off x="3852" y="992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4428" y="755"/>
              <a:ext cx="117" cy="538"/>
              <a:chOff x="3852" y="737"/>
              <a:chExt cx="117" cy="538"/>
            </a:xfrm>
          </p:grpSpPr>
          <p:sp>
            <p:nvSpPr>
              <p:cNvPr id="18450" name="Arc 26"/>
              <p:cNvSpPr>
                <a:spLocks/>
              </p:cNvSpPr>
              <p:nvPr/>
            </p:nvSpPr>
            <p:spPr bwMode="auto">
              <a:xfrm>
                <a:off x="3857" y="737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1" name="Arc 27"/>
              <p:cNvSpPr>
                <a:spLocks/>
              </p:cNvSpPr>
              <p:nvPr/>
            </p:nvSpPr>
            <p:spPr bwMode="auto">
              <a:xfrm flipV="1">
                <a:off x="3852" y="992"/>
                <a:ext cx="112" cy="283"/>
              </a:xfrm>
              <a:custGeom>
                <a:avLst/>
                <a:gdLst>
                  <a:gd name="T0" fmla="*/ 0 w 21600"/>
                  <a:gd name="T1" fmla="*/ 0 h 21600"/>
                  <a:gd name="T2" fmla="*/ 112 w 21600"/>
                  <a:gd name="T3" fmla="*/ 283 h 21600"/>
                  <a:gd name="T4" fmla="*/ 0 w 21600"/>
                  <a:gd name="T5" fmla="*/ 2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48" name="Line 28"/>
            <p:cNvSpPr>
              <a:spLocks noChangeShapeType="1"/>
            </p:cNvSpPr>
            <p:nvPr/>
          </p:nvSpPr>
          <p:spPr bwMode="auto">
            <a:xfrm>
              <a:off x="3789" y="1243"/>
              <a:ext cx="0" cy="2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9" name="Line 29"/>
            <p:cNvSpPr>
              <a:spLocks noChangeShapeType="1"/>
            </p:cNvSpPr>
            <p:nvPr/>
          </p:nvSpPr>
          <p:spPr bwMode="auto">
            <a:xfrm>
              <a:off x="4459" y="1296"/>
              <a:ext cx="0" cy="2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8942" name="Object 2"/>
          <p:cNvGraphicFramePr>
            <a:graphicFrameLocks noChangeAspect="1"/>
          </p:cNvGraphicFramePr>
          <p:nvPr/>
        </p:nvGraphicFramePr>
        <p:xfrm>
          <a:off x="4062413" y="925513"/>
          <a:ext cx="3094037" cy="1290637"/>
        </p:xfrm>
        <a:graphic>
          <a:graphicData uri="http://schemas.openxmlformats.org/presentationml/2006/ole">
            <p:oleObj spid="_x0000_s49154" name="Equation" r:id="rId3" imgW="939600" imgH="393480" progId="Equation.3">
              <p:embed/>
            </p:oleObj>
          </a:graphicData>
        </a:graphic>
      </p:graphicFrame>
      <p:graphicFrame>
        <p:nvGraphicFramePr>
          <p:cNvPr id="38943" name="Object 3"/>
          <p:cNvGraphicFramePr>
            <a:graphicFrameLocks noChangeAspect="1"/>
          </p:cNvGraphicFramePr>
          <p:nvPr/>
        </p:nvGraphicFramePr>
        <p:xfrm>
          <a:off x="658813" y="1073150"/>
          <a:ext cx="3009900" cy="1254125"/>
        </p:xfrm>
        <a:graphic>
          <a:graphicData uri="http://schemas.openxmlformats.org/presentationml/2006/ole">
            <p:oleObj spid="_x0000_s49155" name="Equation" r:id="rId4" imgW="9144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85738"/>
            <a:ext cx="9345613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Another  Experimental Observation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95375"/>
            <a:ext cx="6727825" cy="2794000"/>
          </a:xfrm>
        </p:spPr>
        <p:txBody>
          <a:bodyPr/>
          <a:lstStyle/>
          <a:p>
            <a:pPr eaLnBrk="1" hangingPunct="1"/>
            <a:r>
              <a:rPr lang="en-US" sz="2800"/>
              <a:t>Drop a non-magnetic pendulum (copper or aluminum) through an inhomogeneous magnetic field</a:t>
            </a:r>
          </a:p>
          <a:p>
            <a:pPr eaLnBrk="1" hangingPunct="1"/>
            <a:r>
              <a:rPr lang="en-US" sz="2800"/>
              <a:t>What do you observe? Why? (Think about energy conservation!)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295400" y="5918200"/>
            <a:ext cx="1079500" cy="5461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035300" y="5905500"/>
            <a:ext cx="1079500" cy="5461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768600" y="5194300"/>
            <a:ext cx="215900" cy="749300"/>
          </a:xfrm>
          <a:prstGeom prst="ellipse">
            <a:avLst/>
          </a:prstGeom>
          <a:solidFill>
            <a:srgbClr val="FF33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2425700" y="3746500"/>
            <a:ext cx="469900" cy="140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rc 8"/>
          <p:cNvSpPr>
            <a:spLocks/>
          </p:cNvSpPr>
          <p:nvPr/>
        </p:nvSpPr>
        <p:spPr bwMode="auto">
          <a:xfrm rot="4101563">
            <a:off x="2438400" y="5867400"/>
            <a:ext cx="368300" cy="762000"/>
          </a:xfrm>
          <a:custGeom>
            <a:avLst/>
            <a:gdLst>
              <a:gd name="T0" fmla="*/ 0 w 21600"/>
              <a:gd name="T1" fmla="*/ 0 h 21600"/>
              <a:gd name="T2" fmla="*/ 368300 w 21600"/>
              <a:gd name="T3" fmla="*/ 762000 h 21600"/>
              <a:gd name="T4" fmla="*/ 0 w 21600"/>
              <a:gd name="T5" fmla="*/ 762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825625" y="6035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95625" y="6035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S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899025" y="3863975"/>
            <a:ext cx="3781425" cy="12255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Pendulum had kinetic energy</a:t>
            </a:r>
          </a:p>
          <a:p>
            <a:pPr eaLnBrk="0" hangingPunct="0"/>
            <a:r>
              <a:rPr lang="en-US"/>
              <a:t>What happened to it?</a:t>
            </a:r>
          </a:p>
          <a:p>
            <a:pPr eaLnBrk="0" hangingPunct="0"/>
            <a:r>
              <a:rPr lang="en-US"/>
              <a:t>Isn’t energy conserved??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  <p:bldP spid="3994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Example : the ignition coil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495800" cy="269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The gap between the spark plug in a combustion engine needs an electric field of ~10</a:t>
            </a:r>
            <a:r>
              <a:rPr lang="en-US" sz="2400" baseline="30000" dirty="0"/>
              <a:t>7</a:t>
            </a:r>
            <a:r>
              <a:rPr lang="en-US" sz="2400" dirty="0"/>
              <a:t> V/</a:t>
            </a:r>
            <a:r>
              <a:rPr lang="en-US" sz="2400" dirty="0" err="1"/>
              <a:t>m</a:t>
            </a:r>
            <a:r>
              <a:rPr lang="en-US" sz="2400" dirty="0"/>
              <a:t> in order to ignite the air-fuel mixture. For a typical spark plug gap, one needs to generate a potential difference &gt; 10</a:t>
            </a:r>
            <a:r>
              <a:rPr lang="en-US" sz="2400" baseline="30000" dirty="0"/>
              <a:t>4 </a:t>
            </a:r>
            <a:r>
              <a:rPr lang="en-US" sz="2400" dirty="0"/>
              <a:t>V!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But, the typical EMF of a car battery is 12 V. So, how does a spark plug work??</a:t>
            </a:r>
            <a:endParaRPr lang="en-US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814388"/>
            <a:ext cx="3968750" cy="1700212"/>
            <a:chOff x="2942" y="744"/>
            <a:chExt cx="2500" cy="107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 rot="5400000" flipV="1">
              <a:off x="3730" y="875"/>
              <a:ext cx="1071" cy="810"/>
              <a:chOff x="3558" y="734"/>
              <a:chExt cx="1071" cy="810"/>
            </a:xfrm>
          </p:grpSpPr>
          <p:sp>
            <p:nvSpPr>
              <p:cNvPr id="20506" name="AutoShape 6"/>
              <p:cNvSpPr>
                <a:spLocks noChangeArrowheads="1"/>
              </p:cNvSpPr>
              <p:nvPr/>
            </p:nvSpPr>
            <p:spPr bwMode="auto">
              <a:xfrm rot="-5400000">
                <a:off x="3858" y="473"/>
                <a:ext cx="471" cy="1071"/>
              </a:xfrm>
              <a:prstGeom prst="can">
                <a:avLst>
                  <a:gd name="adj" fmla="val 5684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852" y="737"/>
                <a:ext cx="117" cy="538"/>
                <a:chOff x="3852" y="737"/>
                <a:chExt cx="117" cy="538"/>
              </a:xfrm>
            </p:grpSpPr>
            <p:sp>
              <p:nvSpPr>
                <p:cNvPr id="20528" name="Arc 8"/>
                <p:cNvSpPr>
                  <a:spLocks/>
                </p:cNvSpPr>
                <p:nvPr/>
              </p:nvSpPr>
              <p:spPr bwMode="auto">
                <a:xfrm>
                  <a:off x="3857" y="737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29" name="Arc 9"/>
                <p:cNvSpPr>
                  <a:spLocks/>
                </p:cNvSpPr>
                <p:nvPr/>
              </p:nvSpPr>
              <p:spPr bwMode="auto">
                <a:xfrm flipV="1">
                  <a:off x="3852" y="992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3948" y="734"/>
                <a:ext cx="117" cy="538"/>
                <a:chOff x="3852" y="737"/>
                <a:chExt cx="117" cy="538"/>
              </a:xfrm>
            </p:grpSpPr>
            <p:sp>
              <p:nvSpPr>
                <p:cNvPr id="20526" name="Arc 11"/>
                <p:cNvSpPr>
                  <a:spLocks/>
                </p:cNvSpPr>
                <p:nvPr/>
              </p:nvSpPr>
              <p:spPr bwMode="auto">
                <a:xfrm>
                  <a:off x="3857" y="737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27" name="Arc 12"/>
                <p:cNvSpPr>
                  <a:spLocks/>
                </p:cNvSpPr>
                <p:nvPr/>
              </p:nvSpPr>
              <p:spPr bwMode="auto">
                <a:xfrm flipV="1">
                  <a:off x="3852" y="992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4044" y="740"/>
                <a:ext cx="117" cy="538"/>
                <a:chOff x="3852" y="737"/>
                <a:chExt cx="117" cy="538"/>
              </a:xfrm>
            </p:grpSpPr>
            <p:sp>
              <p:nvSpPr>
                <p:cNvPr id="20524" name="Arc 14"/>
                <p:cNvSpPr>
                  <a:spLocks/>
                </p:cNvSpPr>
                <p:nvPr/>
              </p:nvSpPr>
              <p:spPr bwMode="auto">
                <a:xfrm>
                  <a:off x="3857" y="737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25" name="Arc 15"/>
                <p:cNvSpPr>
                  <a:spLocks/>
                </p:cNvSpPr>
                <p:nvPr/>
              </p:nvSpPr>
              <p:spPr bwMode="auto">
                <a:xfrm flipV="1">
                  <a:off x="3852" y="992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4140" y="737"/>
                <a:ext cx="117" cy="538"/>
                <a:chOff x="3852" y="737"/>
                <a:chExt cx="117" cy="538"/>
              </a:xfrm>
            </p:grpSpPr>
            <p:sp>
              <p:nvSpPr>
                <p:cNvPr id="20522" name="Arc 17"/>
                <p:cNvSpPr>
                  <a:spLocks/>
                </p:cNvSpPr>
                <p:nvPr/>
              </p:nvSpPr>
              <p:spPr bwMode="auto">
                <a:xfrm>
                  <a:off x="3857" y="737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23" name="Arc 18"/>
                <p:cNvSpPr>
                  <a:spLocks/>
                </p:cNvSpPr>
                <p:nvPr/>
              </p:nvSpPr>
              <p:spPr bwMode="auto">
                <a:xfrm flipV="1">
                  <a:off x="3852" y="992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4236" y="743"/>
                <a:ext cx="117" cy="538"/>
                <a:chOff x="3852" y="737"/>
                <a:chExt cx="117" cy="538"/>
              </a:xfrm>
            </p:grpSpPr>
            <p:sp>
              <p:nvSpPr>
                <p:cNvPr id="20520" name="Arc 20"/>
                <p:cNvSpPr>
                  <a:spLocks/>
                </p:cNvSpPr>
                <p:nvPr/>
              </p:nvSpPr>
              <p:spPr bwMode="auto">
                <a:xfrm>
                  <a:off x="3857" y="737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21" name="Arc 21"/>
                <p:cNvSpPr>
                  <a:spLocks/>
                </p:cNvSpPr>
                <p:nvPr/>
              </p:nvSpPr>
              <p:spPr bwMode="auto">
                <a:xfrm flipV="1">
                  <a:off x="3852" y="992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4332" y="749"/>
                <a:ext cx="117" cy="538"/>
                <a:chOff x="3852" y="737"/>
                <a:chExt cx="117" cy="538"/>
              </a:xfrm>
            </p:grpSpPr>
            <p:sp>
              <p:nvSpPr>
                <p:cNvPr id="20518" name="Arc 23"/>
                <p:cNvSpPr>
                  <a:spLocks/>
                </p:cNvSpPr>
                <p:nvPr/>
              </p:nvSpPr>
              <p:spPr bwMode="auto">
                <a:xfrm>
                  <a:off x="3857" y="737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19" name="Arc 24"/>
                <p:cNvSpPr>
                  <a:spLocks/>
                </p:cNvSpPr>
                <p:nvPr/>
              </p:nvSpPr>
              <p:spPr bwMode="auto">
                <a:xfrm flipV="1">
                  <a:off x="3852" y="992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4428" y="755"/>
                <a:ext cx="117" cy="538"/>
                <a:chOff x="3852" y="737"/>
                <a:chExt cx="117" cy="538"/>
              </a:xfrm>
            </p:grpSpPr>
            <p:sp>
              <p:nvSpPr>
                <p:cNvPr id="20516" name="Arc 26"/>
                <p:cNvSpPr>
                  <a:spLocks/>
                </p:cNvSpPr>
                <p:nvPr/>
              </p:nvSpPr>
              <p:spPr bwMode="auto">
                <a:xfrm>
                  <a:off x="3857" y="737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17" name="Arc 27"/>
                <p:cNvSpPr>
                  <a:spLocks/>
                </p:cNvSpPr>
                <p:nvPr/>
              </p:nvSpPr>
              <p:spPr bwMode="auto">
                <a:xfrm flipV="1">
                  <a:off x="3852" y="992"/>
                  <a:ext cx="112" cy="283"/>
                </a:xfrm>
                <a:custGeom>
                  <a:avLst/>
                  <a:gdLst>
                    <a:gd name="T0" fmla="*/ 0 w 21600"/>
                    <a:gd name="T1" fmla="*/ 0 h 21600"/>
                    <a:gd name="T2" fmla="*/ 112 w 21600"/>
                    <a:gd name="T3" fmla="*/ 283 h 21600"/>
                    <a:gd name="T4" fmla="*/ 0 w 21600"/>
                    <a:gd name="T5" fmla="*/ 28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14" name="Line 28"/>
              <p:cNvSpPr>
                <a:spLocks noChangeShapeType="1"/>
              </p:cNvSpPr>
              <p:nvPr/>
            </p:nvSpPr>
            <p:spPr bwMode="auto">
              <a:xfrm>
                <a:off x="3789" y="1243"/>
                <a:ext cx="0" cy="2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5" name="Line 29"/>
              <p:cNvSpPr>
                <a:spLocks noChangeShapeType="1"/>
              </p:cNvSpPr>
              <p:nvPr/>
            </p:nvSpPr>
            <p:spPr bwMode="auto">
              <a:xfrm>
                <a:off x="4459" y="1296"/>
                <a:ext cx="0" cy="2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491" name="Freeform 30"/>
            <p:cNvSpPr>
              <a:spLocks/>
            </p:cNvSpPr>
            <p:nvPr/>
          </p:nvSpPr>
          <p:spPr bwMode="auto">
            <a:xfrm>
              <a:off x="3464" y="1111"/>
              <a:ext cx="424" cy="47"/>
            </a:xfrm>
            <a:custGeom>
              <a:avLst/>
              <a:gdLst>
                <a:gd name="T0" fmla="*/ 0 w 176"/>
                <a:gd name="T1" fmla="*/ 9 h 9"/>
                <a:gd name="T2" fmla="*/ 176 w 176"/>
                <a:gd name="T3" fmla="*/ 1 h 9"/>
                <a:gd name="T4" fmla="*/ 0 60000 65536"/>
                <a:gd name="T5" fmla="*/ 0 60000 65536"/>
                <a:gd name="T6" fmla="*/ 0 w 176"/>
                <a:gd name="T7" fmla="*/ 0 h 9"/>
                <a:gd name="T8" fmla="*/ 176 w 176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9">
                  <a:moveTo>
                    <a:pt x="0" y="9"/>
                  </a:moveTo>
                  <a:cubicBezTo>
                    <a:pt x="139" y="0"/>
                    <a:pt x="80" y="1"/>
                    <a:pt x="176" y="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2" name="Freeform 31"/>
            <p:cNvSpPr>
              <a:spLocks/>
            </p:cNvSpPr>
            <p:nvPr/>
          </p:nvSpPr>
          <p:spPr bwMode="auto">
            <a:xfrm>
              <a:off x="3783" y="1072"/>
              <a:ext cx="673" cy="185"/>
            </a:xfrm>
            <a:custGeom>
              <a:avLst/>
              <a:gdLst>
                <a:gd name="T0" fmla="*/ 617 w 673"/>
                <a:gd name="T1" fmla="*/ 0 h 185"/>
                <a:gd name="T2" fmla="*/ 673 w 673"/>
                <a:gd name="T3" fmla="*/ 56 h 185"/>
                <a:gd name="T4" fmla="*/ 521 w 673"/>
                <a:gd name="T5" fmla="*/ 112 h 185"/>
                <a:gd name="T6" fmla="*/ 257 w 673"/>
                <a:gd name="T7" fmla="*/ 152 h 185"/>
                <a:gd name="T8" fmla="*/ 161 w 673"/>
                <a:gd name="T9" fmla="*/ 168 h 185"/>
                <a:gd name="T10" fmla="*/ 97 w 673"/>
                <a:gd name="T11" fmla="*/ 184 h 185"/>
                <a:gd name="T12" fmla="*/ 17 w 673"/>
                <a:gd name="T13" fmla="*/ 176 h 185"/>
                <a:gd name="T14" fmla="*/ 17 w 673"/>
                <a:gd name="T15" fmla="*/ 128 h 185"/>
                <a:gd name="T16" fmla="*/ 121 w 673"/>
                <a:gd name="T17" fmla="*/ 104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3"/>
                <a:gd name="T28" fmla="*/ 0 h 185"/>
                <a:gd name="T29" fmla="*/ 673 w 673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3" h="185">
                  <a:moveTo>
                    <a:pt x="617" y="0"/>
                  </a:moveTo>
                  <a:cubicBezTo>
                    <a:pt x="656" y="10"/>
                    <a:pt x="661" y="19"/>
                    <a:pt x="673" y="56"/>
                  </a:cubicBezTo>
                  <a:cubicBezTo>
                    <a:pt x="642" y="102"/>
                    <a:pt x="572" y="105"/>
                    <a:pt x="521" y="112"/>
                  </a:cubicBezTo>
                  <a:cubicBezTo>
                    <a:pt x="436" y="140"/>
                    <a:pt x="345" y="139"/>
                    <a:pt x="257" y="152"/>
                  </a:cubicBezTo>
                  <a:cubicBezTo>
                    <a:pt x="198" y="172"/>
                    <a:pt x="275" y="148"/>
                    <a:pt x="161" y="168"/>
                  </a:cubicBezTo>
                  <a:cubicBezTo>
                    <a:pt x="139" y="172"/>
                    <a:pt x="97" y="184"/>
                    <a:pt x="97" y="184"/>
                  </a:cubicBezTo>
                  <a:cubicBezTo>
                    <a:pt x="70" y="181"/>
                    <a:pt x="42" y="185"/>
                    <a:pt x="17" y="176"/>
                  </a:cubicBezTo>
                  <a:cubicBezTo>
                    <a:pt x="0" y="170"/>
                    <a:pt x="12" y="134"/>
                    <a:pt x="17" y="128"/>
                  </a:cubicBezTo>
                  <a:cubicBezTo>
                    <a:pt x="41" y="98"/>
                    <a:pt x="89" y="104"/>
                    <a:pt x="121" y="104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3" name="Freeform 32"/>
            <p:cNvSpPr>
              <a:spLocks/>
            </p:cNvSpPr>
            <p:nvPr/>
          </p:nvSpPr>
          <p:spPr bwMode="auto">
            <a:xfrm>
              <a:off x="3791" y="1248"/>
              <a:ext cx="673" cy="185"/>
            </a:xfrm>
            <a:custGeom>
              <a:avLst/>
              <a:gdLst>
                <a:gd name="T0" fmla="*/ 617 w 673"/>
                <a:gd name="T1" fmla="*/ 0 h 185"/>
                <a:gd name="T2" fmla="*/ 673 w 673"/>
                <a:gd name="T3" fmla="*/ 56 h 185"/>
                <a:gd name="T4" fmla="*/ 521 w 673"/>
                <a:gd name="T5" fmla="*/ 112 h 185"/>
                <a:gd name="T6" fmla="*/ 257 w 673"/>
                <a:gd name="T7" fmla="*/ 152 h 185"/>
                <a:gd name="T8" fmla="*/ 161 w 673"/>
                <a:gd name="T9" fmla="*/ 168 h 185"/>
                <a:gd name="T10" fmla="*/ 97 w 673"/>
                <a:gd name="T11" fmla="*/ 184 h 185"/>
                <a:gd name="T12" fmla="*/ 17 w 673"/>
                <a:gd name="T13" fmla="*/ 176 h 185"/>
                <a:gd name="T14" fmla="*/ 17 w 673"/>
                <a:gd name="T15" fmla="*/ 128 h 185"/>
                <a:gd name="T16" fmla="*/ 121 w 673"/>
                <a:gd name="T17" fmla="*/ 104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3"/>
                <a:gd name="T28" fmla="*/ 0 h 185"/>
                <a:gd name="T29" fmla="*/ 673 w 673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3" h="185">
                  <a:moveTo>
                    <a:pt x="617" y="0"/>
                  </a:moveTo>
                  <a:cubicBezTo>
                    <a:pt x="656" y="10"/>
                    <a:pt x="661" y="19"/>
                    <a:pt x="673" y="56"/>
                  </a:cubicBezTo>
                  <a:cubicBezTo>
                    <a:pt x="642" y="102"/>
                    <a:pt x="572" y="105"/>
                    <a:pt x="521" y="112"/>
                  </a:cubicBezTo>
                  <a:cubicBezTo>
                    <a:pt x="436" y="140"/>
                    <a:pt x="345" y="139"/>
                    <a:pt x="257" y="152"/>
                  </a:cubicBezTo>
                  <a:cubicBezTo>
                    <a:pt x="198" y="172"/>
                    <a:pt x="275" y="148"/>
                    <a:pt x="161" y="168"/>
                  </a:cubicBezTo>
                  <a:cubicBezTo>
                    <a:pt x="139" y="172"/>
                    <a:pt x="97" y="184"/>
                    <a:pt x="97" y="184"/>
                  </a:cubicBezTo>
                  <a:cubicBezTo>
                    <a:pt x="70" y="181"/>
                    <a:pt x="42" y="185"/>
                    <a:pt x="17" y="176"/>
                  </a:cubicBezTo>
                  <a:cubicBezTo>
                    <a:pt x="0" y="170"/>
                    <a:pt x="12" y="134"/>
                    <a:pt x="17" y="128"/>
                  </a:cubicBezTo>
                  <a:cubicBezTo>
                    <a:pt x="41" y="98"/>
                    <a:pt x="89" y="104"/>
                    <a:pt x="121" y="104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4" name="Freeform 33"/>
            <p:cNvSpPr>
              <a:spLocks/>
            </p:cNvSpPr>
            <p:nvPr/>
          </p:nvSpPr>
          <p:spPr bwMode="auto">
            <a:xfrm>
              <a:off x="3791" y="1416"/>
              <a:ext cx="673" cy="185"/>
            </a:xfrm>
            <a:custGeom>
              <a:avLst/>
              <a:gdLst>
                <a:gd name="T0" fmla="*/ 617 w 673"/>
                <a:gd name="T1" fmla="*/ 0 h 185"/>
                <a:gd name="T2" fmla="*/ 673 w 673"/>
                <a:gd name="T3" fmla="*/ 56 h 185"/>
                <a:gd name="T4" fmla="*/ 521 w 673"/>
                <a:gd name="T5" fmla="*/ 112 h 185"/>
                <a:gd name="T6" fmla="*/ 257 w 673"/>
                <a:gd name="T7" fmla="*/ 152 h 185"/>
                <a:gd name="T8" fmla="*/ 161 w 673"/>
                <a:gd name="T9" fmla="*/ 168 h 185"/>
                <a:gd name="T10" fmla="*/ 97 w 673"/>
                <a:gd name="T11" fmla="*/ 184 h 185"/>
                <a:gd name="T12" fmla="*/ 17 w 673"/>
                <a:gd name="T13" fmla="*/ 176 h 185"/>
                <a:gd name="T14" fmla="*/ 17 w 673"/>
                <a:gd name="T15" fmla="*/ 128 h 185"/>
                <a:gd name="T16" fmla="*/ 121 w 673"/>
                <a:gd name="T17" fmla="*/ 104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3"/>
                <a:gd name="T28" fmla="*/ 0 h 185"/>
                <a:gd name="T29" fmla="*/ 673 w 673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3" h="185">
                  <a:moveTo>
                    <a:pt x="617" y="0"/>
                  </a:moveTo>
                  <a:cubicBezTo>
                    <a:pt x="656" y="10"/>
                    <a:pt x="661" y="19"/>
                    <a:pt x="673" y="56"/>
                  </a:cubicBezTo>
                  <a:cubicBezTo>
                    <a:pt x="642" y="102"/>
                    <a:pt x="572" y="105"/>
                    <a:pt x="521" y="112"/>
                  </a:cubicBezTo>
                  <a:cubicBezTo>
                    <a:pt x="436" y="140"/>
                    <a:pt x="345" y="139"/>
                    <a:pt x="257" y="152"/>
                  </a:cubicBezTo>
                  <a:cubicBezTo>
                    <a:pt x="198" y="172"/>
                    <a:pt x="275" y="148"/>
                    <a:pt x="161" y="168"/>
                  </a:cubicBezTo>
                  <a:cubicBezTo>
                    <a:pt x="139" y="172"/>
                    <a:pt x="97" y="184"/>
                    <a:pt x="97" y="184"/>
                  </a:cubicBezTo>
                  <a:cubicBezTo>
                    <a:pt x="70" y="181"/>
                    <a:pt x="42" y="185"/>
                    <a:pt x="17" y="176"/>
                  </a:cubicBezTo>
                  <a:cubicBezTo>
                    <a:pt x="0" y="170"/>
                    <a:pt x="12" y="134"/>
                    <a:pt x="17" y="128"/>
                  </a:cubicBezTo>
                  <a:cubicBezTo>
                    <a:pt x="41" y="98"/>
                    <a:pt x="89" y="104"/>
                    <a:pt x="121" y="104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5" name="Freeform 34"/>
            <p:cNvSpPr>
              <a:spLocks/>
            </p:cNvSpPr>
            <p:nvPr/>
          </p:nvSpPr>
          <p:spPr bwMode="auto">
            <a:xfrm flipV="1">
              <a:off x="3408" y="1616"/>
              <a:ext cx="496" cy="47"/>
            </a:xfrm>
            <a:custGeom>
              <a:avLst/>
              <a:gdLst>
                <a:gd name="T0" fmla="*/ 0 w 176"/>
                <a:gd name="T1" fmla="*/ 9 h 9"/>
                <a:gd name="T2" fmla="*/ 176 w 176"/>
                <a:gd name="T3" fmla="*/ 1 h 9"/>
                <a:gd name="T4" fmla="*/ 0 60000 65536"/>
                <a:gd name="T5" fmla="*/ 0 60000 65536"/>
                <a:gd name="T6" fmla="*/ 0 w 176"/>
                <a:gd name="T7" fmla="*/ 0 h 9"/>
                <a:gd name="T8" fmla="*/ 176 w 176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9">
                  <a:moveTo>
                    <a:pt x="0" y="9"/>
                  </a:moveTo>
                  <a:cubicBezTo>
                    <a:pt x="139" y="0"/>
                    <a:pt x="80" y="1"/>
                    <a:pt x="176" y="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6" name="Line 35"/>
            <p:cNvSpPr>
              <a:spLocks noChangeShapeType="1"/>
            </p:cNvSpPr>
            <p:nvPr/>
          </p:nvSpPr>
          <p:spPr bwMode="auto">
            <a:xfrm>
              <a:off x="3240" y="1464"/>
              <a:ext cx="2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7" name="Line 36"/>
            <p:cNvSpPr>
              <a:spLocks noChangeShapeType="1"/>
            </p:cNvSpPr>
            <p:nvPr/>
          </p:nvSpPr>
          <p:spPr bwMode="auto">
            <a:xfrm>
              <a:off x="3288" y="1416"/>
              <a:ext cx="1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8" name="Line 37"/>
            <p:cNvSpPr>
              <a:spLocks noChangeShapeType="1"/>
            </p:cNvSpPr>
            <p:nvPr/>
          </p:nvSpPr>
          <p:spPr bwMode="auto">
            <a:xfrm>
              <a:off x="3392" y="1448"/>
              <a:ext cx="16" cy="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9" name="Line 38"/>
            <p:cNvSpPr>
              <a:spLocks noChangeShapeType="1"/>
            </p:cNvSpPr>
            <p:nvPr/>
          </p:nvSpPr>
          <p:spPr bwMode="auto">
            <a:xfrm>
              <a:off x="3368" y="1224"/>
              <a:ext cx="16" cy="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0" name="Line 39"/>
            <p:cNvSpPr>
              <a:spLocks noChangeShapeType="1"/>
            </p:cNvSpPr>
            <p:nvPr/>
          </p:nvSpPr>
          <p:spPr bwMode="auto">
            <a:xfrm flipH="1" flipV="1">
              <a:off x="3248" y="1048"/>
              <a:ext cx="112" cy="17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1" name="Line 40"/>
            <p:cNvSpPr>
              <a:spLocks noChangeShapeType="1"/>
            </p:cNvSpPr>
            <p:nvPr/>
          </p:nvSpPr>
          <p:spPr bwMode="auto">
            <a:xfrm>
              <a:off x="4608" y="968"/>
              <a:ext cx="72" cy="2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2" name="Line 41"/>
            <p:cNvSpPr>
              <a:spLocks noChangeShapeType="1"/>
            </p:cNvSpPr>
            <p:nvPr/>
          </p:nvSpPr>
          <p:spPr bwMode="auto">
            <a:xfrm flipH="1">
              <a:off x="4648" y="1296"/>
              <a:ext cx="8" cy="3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3" name="AutoShape 42"/>
            <p:cNvSpPr>
              <a:spLocks noChangeArrowheads="1"/>
            </p:cNvSpPr>
            <p:nvPr/>
          </p:nvSpPr>
          <p:spPr bwMode="auto">
            <a:xfrm>
              <a:off x="4704" y="1112"/>
              <a:ext cx="320" cy="344"/>
            </a:xfrm>
            <a:prstGeom prst="lightningBol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4" name="Text Box 43"/>
            <p:cNvSpPr txBox="1">
              <a:spLocks noChangeArrowheads="1"/>
            </p:cNvSpPr>
            <p:nvPr/>
          </p:nvSpPr>
          <p:spPr bwMode="auto">
            <a:xfrm>
              <a:off x="4910" y="994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spark</a:t>
              </a:r>
            </a:p>
          </p:txBody>
        </p:sp>
        <p:sp>
          <p:nvSpPr>
            <p:cNvPr id="20505" name="Text Box 44"/>
            <p:cNvSpPr txBox="1">
              <a:spLocks noChangeArrowheads="1"/>
            </p:cNvSpPr>
            <p:nvPr/>
          </p:nvSpPr>
          <p:spPr bwMode="auto">
            <a:xfrm>
              <a:off x="2942" y="149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12V</a:t>
              </a:r>
            </a:p>
          </p:txBody>
        </p:sp>
      </p:grp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0" y="4724400"/>
            <a:ext cx="5181600" cy="15621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0" hangingPunct="0"/>
            <a:r>
              <a:rPr lang="en-US"/>
              <a:t>The “ignition coil” is a double layer solenoid:</a:t>
            </a:r>
          </a:p>
          <a:p>
            <a:pPr marL="114300" indent="-114300" eaLnBrk="0" hangingPunct="0">
              <a:buFontTx/>
              <a:buChar char="•"/>
            </a:pPr>
            <a:r>
              <a:rPr lang="en-US"/>
              <a:t> Primary: small number of turns -- 12 V</a:t>
            </a:r>
          </a:p>
          <a:p>
            <a:pPr marL="114300" indent="-114300" eaLnBrk="0" hangingPunct="0">
              <a:buFontTx/>
              <a:buChar char="•"/>
            </a:pPr>
            <a:r>
              <a:rPr lang="en-US"/>
              <a:t> Secondary: MANY turns -- spark plug</a:t>
            </a:r>
          </a:p>
        </p:txBody>
      </p: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0" y="4676775"/>
            <a:ext cx="9144000" cy="2181225"/>
            <a:chOff x="0" y="2946"/>
            <a:chExt cx="5760" cy="1374"/>
          </a:xfrm>
        </p:grpSpPr>
        <p:sp>
          <p:nvSpPr>
            <p:cNvPr id="20488" name="Rectangle 46"/>
            <p:cNvSpPr>
              <a:spLocks noChangeArrowheads="1"/>
            </p:cNvSpPr>
            <p:nvPr/>
          </p:nvSpPr>
          <p:spPr bwMode="auto">
            <a:xfrm>
              <a:off x="0" y="4032"/>
              <a:ext cx="42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http://</a:t>
              </a:r>
              <a:r>
                <a:rPr lang="en-US" b="1" dirty="0" err="1"/>
                <a:t>www.familycar.com/Classroom/ignition.htm</a:t>
              </a:r>
              <a:endParaRPr lang="en-US" b="1" dirty="0"/>
            </a:p>
          </p:txBody>
        </p:sp>
        <p:pic>
          <p:nvPicPr>
            <p:cNvPr id="20489" name="Picture 47" descr="coi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48" y="2946"/>
              <a:ext cx="1512" cy="1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4876800" y="2514600"/>
            <a:ext cx="4267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Breaking the circuit changes the current through “primary coil”</a:t>
            </a:r>
          </a:p>
          <a:p>
            <a:pPr eaLnBrk="0" hangingPunct="0">
              <a:buFontTx/>
              <a:buChar char="•"/>
            </a:pPr>
            <a:r>
              <a:rPr lang="en-US"/>
              <a:t> Result: LARGE change in flux thru secondary -- large induced EMF!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1" grpId="0" build="p" animBg="1" autoUpdateAnimBg="0"/>
      <p:bldP spid="2974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Solenoids, dipoles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5840" y="1519238"/>
            <a:ext cx="8087860" cy="2869519"/>
            <a:chOff x="365125" y="838881"/>
            <a:chExt cx="8087860" cy="2869519"/>
          </a:xfrm>
        </p:grpSpPr>
        <p:pic>
          <p:nvPicPr>
            <p:cNvPr id="31748" name="Picture 3" descr="f30_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5125" y="1512888"/>
              <a:ext cx="2263775" cy="15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9" name="Picture 4" descr="f30_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3050" y="1195388"/>
              <a:ext cx="4059238" cy="2513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1746" name="Object 2"/>
            <p:cNvGraphicFramePr>
              <a:graphicFrameLocks noChangeAspect="1"/>
            </p:cNvGraphicFramePr>
            <p:nvPr/>
          </p:nvGraphicFramePr>
          <p:xfrm>
            <a:off x="7456035" y="838881"/>
            <a:ext cx="996950" cy="325437"/>
          </p:xfrm>
          <a:graphic>
            <a:graphicData uri="http://schemas.openxmlformats.org/presentationml/2006/ole">
              <p:oleObj spid="_x0000_s53250" name="Equation" r:id="rId5" imgW="546100" imgH="177800" progId="Equation.3">
                <p:embed/>
              </p:oleObj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rot="10800000" flipV="1">
              <a:off x="6640286" y="1260929"/>
              <a:ext cx="1197428" cy="9525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40328" y="4412457"/>
            <a:ext cx="7039318" cy="2197100"/>
            <a:chOff x="613114" y="3967957"/>
            <a:chExt cx="7039318" cy="2197100"/>
          </a:xfrm>
        </p:grpSpPr>
        <p:pic>
          <p:nvPicPr>
            <p:cNvPr id="9" name="Picture 4" descr="f30_2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>
              <a:off x="704396" y="3876675"/>
              <a:ext cx="2197100" cy="2379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53251" name="Object 3"/>
            <p:cNvGraphicFramePr>
              <a:graphicFrameLocks noChangeAspect="1"/>
            </p:cNvGraphicFramePr>
            <p:nvPr/>
          </p:nvGraphicFramePr>
          <p:xfrm>
            <a:off x="5872844" y="4632778"/>
            <a:ext cx="1779588" cy="793750"/>
          </p:xfrm>
          <a:graphic>
            <a:graphicData uri="http://schemas.openxmlformats.org/presentationml/2006/ole">
              <p:oleObj spid="_x0000_s53251" name="Equation" r:id="rId7" imgW="825500" imgH="368300" progId="Equation.3">
                <p:embed/>
              </p:oleObj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>
            <a:xfrm>
              <a:off x="3156857" y="5070929"/>
              <a:ext cx="2576286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227287" y="4363357"/>
              <a:ext cx="1056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ymbol" charset="2"/>
                </a:rPr>
                <a:t>m</a:t>
              </a:r>
              <a:r>
                <a:rPr lang="en-US" dirty="0" smtClean="0"/>
                <a:t>=</a:t>
              </a:r>
              <a:r>
                <a:rPr lang="en-US" dirty="0" err="1" smtClean="0"/>
                <a:t>N</a:t>
              </a:r>
              <a:r>
                <a:rPr lang="en-US" i="1" dirty="0" err="1" smtClean="0"/>
                <a:t>i</a:t>
              </a:r>
              <a:r>
                <a:rPr lang="en-US" dirty="0" err="1" smtClean="0"/>
                <a:t>A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161142" y="1188359"/>
            <a:ext cx="6204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electrical current produces a magnetic field.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824538" y="2816225"/>
            <a:ext cx="1012825" cy="676275"/>
            <a:chOff x="3669" y="1774"/>
            <a:chExt cx="638" cy="426"/>
          </a:xfrm>
        </p:grpSpPr>
        <p:sp>
          <p:nvSpPr>
            <p:cNvPr id="28687" name="Oval 3"/>
            <p:cNvSpPr>
              <a:spLocks noChangeArrowheads="1"/>
            </p:cNvSpPr>
            <p:nvPr/>
          </p:nvSpPr>
          <p:spPr bwMode="auto">
            <a:xfrm>
              <a:off x="3669" y="1774"/>
              <a:ext cx="385" cy="2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Text Box 4"/>
            <p:cNvSpPr txBox="1">
              <a:spLocks noChangeArrowheads="1"/>
            </p:cNvSpPr>
            <p:nvPr/>
          </p:nvSpPr>
          <p:spPr bwMode="auto">
            <a:xfrm>
              <a:off x="3945" y="191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/>
                <a:t>dA</a:t>
              </a:r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57626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Faraday’s Law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14413"/>
            <a:ext cx="4953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A magnetic field can create a en electrical current too!</a:t>
            </a:r>
          </a:p>
          <a:p>
            <a:pPr marL="0" indent="0">
              <a:buNone/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If we define magnetic flux, similar 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to definition of electric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flux, but for an open surface with an edge:</a:t>
            </a:r>
            <a:endParaRPr lang="en-US" sz="2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5084763" y="2182813"/>
            <a:ext cx="3505200" cy="16764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73875" y="1379538"/>
            <a:ext cx="5540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 </a:t>
            </a:r>
            <a:r>
              <a:rPr lang="en-US" sz="3200" b="1">
                <a:solidFill>
                  <a:srgbClr val="FF3300"/>
                </a:solidFill>
              </a:rPr>
              <a:t>B</a:t>
            </a:r>
            <a:endParaRPr lang="en-US" sz="3200" b="1">
              <a:solidFill>
                <a:schemeClr val="hlink"/>
              </a:solidFill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6088063" y="1511300"/>
            <a:ext cx="873125" cy="1522413"/>
          </a:xfrm>
          <a:prstGeom prst="line">
            <a:avLst/>
          </a:prstGeom>
          <a:noFill/>
          <a:ln w="1016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840413" y="1430338"/>
            <a:ext cx="406400" cy="1603375"/>
            <a:chOff x="3679" y="901"/>
            <a:chExt cx="256" cy="1010"/>
          </a:xfrm>
        </p:grpSpPr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 flipV="1">
              <a:off x="3803" y="1223"/>
              <a:ext cx="0" cy="688"/>
            </a:xfrm>
            <a:prstGeom prst="line">
              <a:avLst/>
            </a:prstGeom>
            <a:noFill/>
            <a:ln w="1016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Rectangle 12"/>
            <p:cNvSpPr>
              <a:spLocks noChangeArrowheads="1"/>
            </p:cNvSpPr>
            <p:nvPr/>
          </p:nvSpPr>
          <p:spPr bwMode="auto">
            <a:xfrm>
              <a:off x="3679" y="901"/>
              <a:ext cx="256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3200" b="1"/>
                <a:t>n</a:t>
              </a:r>
            </a:p>
          </p:txBody>
        </p:sp>
      </p:grpSp>
      <p:graphicFrame>
        <p:nvGraphicFramePr>
          <p:cNvPr id="6157" name="Object 2"/>
          <p:cNvGraphicFramePr>
            <a:graphicFrameLocks noChangeAspect="1"/>
          </p:cNvGraphicFramePr>
          <p:nvPr/>
        </p:nvGraphicFramePr>
        <p:xfrm>
          <a:off x="592138" y="5110163"/>
          <a:ext cx="3094037" cy="1290637"/>
        </p:xfrm>
        <a:graphic>
          <a:graphicData uri="http://schemas.openxmlformats.org/presentationml/2006/ole">
            <p:oleObj spid="_x0000_s28674" name="Equation" r:id="rId3" imgW="939600" imgH="393480" progId="Equation.3">
              <p:embed/>
            </p:oleObj>
          </a:graphicData>
        </a:graphic>
      </p:graphicFrame>
      <p:graphicFrame>
        <p:nvGraphicFramePr>
          <p:cNvPr id="6158" name="Object 3"/>
          <p:cNvGraphicFramePr>
            <a:graphicFrameLocks noChangeAspect="1"/>
          </p:cNvGraphicFramePr>
          <p:nvPr/>
        </p:nvGraphicFramePr>
        <p:xfrm>
          <a:off x="722086" y="2767922"/>
          <a:ext cx="2498271" cy="1040946"/>
        </p:xfrm>
        <a:graphic>
          <a:graphicData uri="http://schemas.openxmlformats.org/presentationml/2006/ole">
            <p:oleObj spid="_x0000_s28675" name="Equation" r:id="rId4" imgW="914400" imgH="380880" progId="Equation.3">
              <p:embed/>
            </p:oleObj>
          </a:graphicData>
        </a:graphic>
      </p:graphicFrame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833938" y="4586288"/>
            <a:ext cx="43100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09538" indent="-109538" eaLnBrk="0" hangingPunct="0">
              <a:buFontTx/>
              <a:buChar char="•"/>
            </a:pPr>
            <a:r>
              <a:rPr lang="en-US"/>
              <a:t> Take note of the MINUS sign!!</a:t>
            </a:r>
          </a:p>
          <a:p>
            <a:pPr marL="109538" indent="-109538" eaLnBrk="0" hangingPunct="0">
              <a:buFontTx/>
              <a:buChar char="•"/>
            </a:pPr>
            <a:r>
              <a:rPr lang="en-US"/>
              <a:t> The induced EMF acts in such a way that it OPPOSES the change in magnetic flux (“Lenz’s Law”). 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3509963" y="4872038"/>
            <a:ext cx="1198562" cy="339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7000" y="3755571"/>
            <a:ext cx="4000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Then 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a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2000" u="sng" dirty="0" smtClean="0">
                <a:ea typeface="ＭＳ Ｐゴシック" charset="-128"/>
                <a:cs typeface="ＭＳ Ｐゴシック" charset="-128"/>
              </a:rPr>
              <a:t>time varying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magnetic FLUX creates an induced EMF, and thus an electrical current if the edge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is a wire!:</a:t>
            </a:r>
            <a:endParaRPr lang="en-US" sz="2000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 autoUpdateAnimBg="0"/>
      <p:bldP spid="6151" grpId="0" animBg="1"/>
      <p:bldP spid="6152" grpId="0" autoUpdateAnimBg="0"/>
      <p:bldP spid="6153" grpId="0" animBg="1"/>
      <p:bldP spid="6159" grpId="0" autoUpdateAnimBg="0"/>
      <p:bldP spid="61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4" descr="f31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33400"/>
            <a:ext cx="3097213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25575"/>
            <a:ext cx="584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ea typeface="ＭＳ Ｐゴシック" charset="-128"/>
                <a:cs typeface="ＭＳ Ｐゴシック" charset="-128"/>
              </a:rPr>
              <a:t>When the N pole approaches the loop, the flux “into” the loop (“downwards”) increases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charset="-128"/>
                <a:cs typeface="ＭＳ Ｐゴシック" charset="-128"/>
              </a:rPr>
              <a:t>The loop can “oppose” this change if a current were to flow clockwise, hence creating a magnetic flux “upwards.”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charset="-128"/>
                <a:cs typeface="ＭＳ Ｐゴシック" charset="-128"/>
              </a:rPr>
              <a:t>So, the induced EMF is in a direction that makes a current flow clockwise. 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charset="-128"/>
                <a:cs typeface="ＭＳ Ｐゴシック" charset="-128"/>
              </a:rPr>
              <a:t>If the N pole moves AWAY, the flux “downwards” DECREASES, so the loop has a counter clockwise current!</a:t>
            </a:r>
          </a:p>
        </p:txBody>
      </p:sp>
      <p:sp>
        <p:nvSpPr>
          <p:cNvPr id="29701" name="Arc 20"/>
          <p:cNvSpPr>
            <a:spLocks/>
          </p:cNvSpPr>
          <p:nvPr/>
        </p:nvSpPr>
        <p:spPr bwMode="auto">
          <a:xfrm flipH="1" flipV="1">
            <a:off x="6324600" y="1524000"/>
            <a:ext cx="339725" cy="466725"/>
          </a:xfrm>
          <a:custGeom>
            <a:avLst/>
            <a:gdLst>
              <a:gd name="T0" fmla="*/ 130527 w 21600"/>
              <a:gd name="T1" fmla="*/ 0 h 19942"/>
              <a:gd name="T2" fmla="*/ 339725 w 21600"/>
              <a:gd name="T3" fmla="*/ 466725 h 19942"/>
              <a:gd name="T4" fmla="*/ 0 w 21600"/>
              <a:gd name="T5" fmla="*/ 466725 h 19942"/>
              <a:gd name="T6" fmla="*/ 0 60000 65536"/>
              <a:gd name="T7" fmla="*/ 0 60000 65536"/>
              <a:gd name="T8" fmla="*/ 0 60000 65536"/>
              <a:gd name="T9" fmla="*/ 0 w 21600"/>
              <a:gd name="T10" fmla="*/ 0 h 19942"/>
              <a:gd name="T11" fmla="*/ 21600 w 21600"/>
              <a:gd name="T12" fmla="*/ 19942 h 199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42" fill="none" extrusionOk="0">
                <a:moveTo>
                  <a:pt x="8299" y="-1"/>
                </a:moveTo>
                <a:cubicBezTo>
                  <a:pt x="16352" y="3351"/>
                  <a:pt x="21600" y="11218"/>
                  <a:pt x="21600" y="19942"/>
                </a:cubicBezTo>
              </a:path>
              <a:path w="21600" h="19942" stroke="0" extrusionOk="0">
                <a:moveTo>
                  <a:pt x="8299" y="-1"/>
                </a:moveTo>
                <a:cubicBezTo>
                  <a:pt x="16352" y="3351"/>
                  <a:pt x="21600" y="11218"/>
                  <a:pt x="21600" y="19942"/>
                </a:cubicBezTo>
                <a:lnTo>
                  <a:pt x="0" y="19942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rc 21"/>
          <p:cNvSpPr>
            <a:spLocks/>
          </p:cNvSpPr>
          <p:nvPr/>
        </p:nvSpPr>
        <p:spPr bwMode="auto">
          <a:xfrm rot="-9393159" flipH="1" flipV="1">
            <a:off x="7239000" y="1676400"/>
            <a:ext cx="339725" cy="504825"/>
          </a:xfrm>
          <a:custGeom>
            <a:avLst/>
            <a:gdLst>
              <a:gd name="T0" fmla="*/ 0 w 21600"/>
              <a:gd name="T1" fmla="*/ 0 h 21600"/>
              <a:gd name="T2" fmla="*/ 339725 w 21600"/>
              <a:gd name="T3" fmla="*/ 504825 h 21600"/>
              <a:gd name="T4" fmla="*/ 0 w 21600"/>
              <a:gd name="T5" fmla="*/ 5048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715000" y="3657600"/>
            <a:ext cx="3097213" cy="2720975"/>
            <a:chOff x="3600" y="2304"/>
            <a:chExt cx="1951" cy="1714"/>
          </a:xfrm>
        </p:grpSpPr>
        <p:grpSp>
          <p:nvGrpSpPr>
            <p:cNvPr id="29704" name="Group 29"/>
            <p:cNvGrpSpPr>
              <a:grpSpLocks/>
            </p:cNvGrpSpPr>
            <p:nvPr/>
          </p:nvGrpSpPr>
          <p:grpSpPr bwMode="auto">
            <a:xfrm>
              <a:off x="3600" y="2304"/>
              <a:ext cx="1951" cy="1714"/>
              <a:chOff x="3600" y="2304"/>
              <a:chExt cx="1951" cy="1714"/>
            </a:xfrm>
          </p:grpSpPr>
          <p:pic>
            <p:nvPicPr>
              <p:cNvPr id="29707" name="Picture 25" descr="f31_0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600" y="2304"/>
                <a:ext cx="1951" cy="17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08" name="Line 28"/>
              <p:cNvSpPr>
                <a:spLocks noChangeShapeType="1"/>
              </p:cNvSpPr>
              <p:nvPr/>
            </p:nvSpPr>
            <p:spPr bwMode="auto">
              <a:xfrm flipV="1">
                <a:off x="4587" y="2446"/>
                <a:ext cx="354" cy="20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05" name="Arc 26"/>
            <p:cNvSpPr>
              <a:spLocks/>
            </p:cNvSpPr>
            <p:nvPr/>
          </p:nvSpPr>
          <p:spPr bwMode="auto">
            <a:xfrm flipH="1" flipV="1">
              <a:off x="3888" y="2928"/>
              <a:ext cx="214" cy="294"/>
            </a:xfrm>
            <a:custGeom>
              <a:avLst/>
              <a:gdLst>
                <a:gd name="T0" fmla="*/ 82 w 21600"/>
                <a:gd name="T1" fmla="*/ 0 h 19942"/>
                <a:gd name="T2" fmla="*/ 214 w 21600"/>
                <a:gd name="T3" fmla="*/ 294 h 19942"/>
                <a:gd name="T4" fmla="*/ 0 w 21600"/>
                <a:gd name="T5" fmla="*/ 294 h 1994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942"/>
                <a:gd name="T11" fmla="*/ 21600 w 21600"/>
                <a:gd name="T12" fmla="*/ 19942 h 199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942" fill="none" extrusionOk="0">
                  <a:moveTo>
                    <a:pt x="8299" y="-1"/>
                  </a:moveTo>
                  <a:cubicBezTo>
                    <a:pt x="16352" y="3351"/>
                    <a:pt x="21600" y="11218"/>
                    <a:pt x="21600" y="19942"/>
                  </a:cubicBezTo>
                </a:path>
                <a:path w="21600" h="19942" stroke="0" extrusionOk="0">
                  <a:moveTo>
                    <a:pt x="8299" y="-1"/>
                  </a:moveTo>
                  <a:cubicBezTo>
                    <a:pt x="16352" y="3351"/>
                    <a:pt x="21600" y="11218"/>
                    <a:pt x="21600" y="19942"/>
                  </a:cubicBezTo>
                  <a:lnTo>
                    <a:pt x="0" y="19942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6" name="Arc 27"/>
            <p:cNvSpPr>
              <a:spLocks/>
            </p:cNvSpPr>
            <p:nvPr/>
          </p:nvSpPr>
          <p:spPr bwMode="auto">
            <a:xfrm rot="-9393159" flipH="1" flipV="1">
              <a:off x="4464" y="3024"/>
              <a:ext cx="214" cy="318"/>
            </a:xfrm>
            <a:custGeom>
              <a:avLst/>
              <a:gdLst>
                <a:gd name="T0" fmla="*/ 0 w 21600"/>
                <a:gd name="T1" fmla="*/ 0 h 21600"/>
                <a:gd name="T2" fmla="*/ 214 w 21600"/>
                <a:gd name="T3" fmla="*/ 318 h 21600"/>
                <a:gd name="T4" fmla="*/ 0 w 21600"/>
                <a:gd name="T5" fmla="*/ 31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</a:t>
            </a:r>
          </a:p>
        </p:txBody>
      </p:sp>
      <p:sp>
        <p:nvSpPr>
          <p:cNvPr id="307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74725"/>
            <a:ext cx="5462588" cy="41148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A closed loop of wire encloses an area of 1 m</a:t>
            </a:r>
            <a:r>
              <a:rPr lang="en-US" sz="2800" baseline="30000">
                <a:ea typeface="ＭＳ Ｐゴシック" charset="-128"/>
                <a:cs typeface="ＭＳ Ｐゴシック" charset="-128"/>
              </a:rPr>
              <a:t>2</a:t>
            </a:r>
            <a:r>
              <a:rPr lang="en-US" sz="2800">
                <a:ea typeface="ＭＳ Ｐゴシック" charset="-128"/>
                <a:cs typeface="ＭＳ Ｐゴシック" charset="-128"/>
              </a:rPr>
              <a:t> in which in a </a:t>
            </a:r>
            <a:r>
              <a:rPr lang="en-US" sz="2800" u="sng">
                <a:ea typeface="ＭＳ Ｐゴシック" charset="-128"/>
                <a:cs typeface="ＭＳ Ｐゴシック" charset="-128"/>
              </a:rPr>
              <a:t>uniform</a:t>
            </a:r>
            <a:r>
              <a:rPr lang="en-US" sz="2800">
                <a:ea typeface="ＭＳ Ｐゴシック" charset="-128"/>
                <a:cs typeface="ＭＳ Ｐゴシック" charset="-128"/>
              </a:rPr>
              <a:t> magnetic field exists at 30</a:t>
            </a:r>
            <a:r>
              <a:rPr lang="en-US" sz="2800" baseline="30000">
                <a:ea typeface="ＭＳ Ｐゴシック" charset="-128"/>
                <a:cs typeface="ＭＳ Ｐゴシック" charset="-128"/>
              </a:rPr>
              <a:t>0</a:t>
            </a:r>
            <a:r>
              <a:rPr lang="en-US" sz="2800">
                <a:ea typeface="ＭＳ Ｐゴシック" charset="-128"/>
                <a:cs typeface="ＭＳ Ｐゴシック" charset="-128"/>
              </a:rPr>
              <a:t> to the PLANE of the loop. The magnetic field is DECREASING at a rate of 1T/s. The resistance of the wire is 10 </a:t>
            </a:r>
            <a:r>
              <a:rPr lang="en-US" sz="2800">
                <a:latin typeface="Symbol" charset="2"/>
                <a:ea typeface="ＭＳ Ｐゴシック" charset="-128"/>
                <a:cs typeface="ＭＳ Ｐゴシック" charset="-128"/>
              </a:rPr>
              <a:t>W</a:t>
            </a:r>
            <a:r>
              <a:rPr lang="en-US" sz="2800">
                <a:ea typeface="ＭＳ Ｐゴシック" charset="-128"/>
                <a:cs typeface="ＭＳ Ｐゴシック" charset="-128"/>
              </a:rPr>
              <a:t>.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What is the induced current?</a:t>
            </a:r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5943600" y="2043113"/>
          <a:ext cx="2573338" cy="1071562"/>
        </p:xfrm>
        <a:graphic>
          <a:graphicData uri="http://schemas.openxmlformats.org/presentationml/2006/ole">
            <p:oleObj spid="_x0000_s30722" name="Equation" r:id="rId3" imgW="914400" imgH="380880" progId="Equation.3">
              <p:embed/>
            </p:oleObj>
          </a:graphicData>
        </a:graphic>
      </p:graphicFrame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5605463" y="3024188"/>
          <a:ext cx="3538537" cy="1101725"/>
        </p:xfrm>
        <a:graphic>
          <a:graphicData uri="http://schemas.openxmlformats.org/presentationml/2006/ole">
            <p:oleObj spid="_x0000_s30723" name="Equation" r:id="rId4" imgW="1257120" imgH="393480" progId="Equation.3">
              <p:embed/>
            </p:oleObj>
          </a:graphicData>
        </a:graphic>
      </p:graphicFrame>
      <p:graphicFrame>
        <p:nvGraphicFramePr>
          <p:cNvPr id="8198" name="Object 4"/>
          <p:cNvGraphicFramePr>
            <a:graphicFrameLocks noChangeAspect="1"/>
          </p:cNvGraphicFramePr>
          <p:nvPr/>
        </p:nvGraphicFramePr>
        <p:xfrm>
          <a:off x="4999038" y="4006850"/>
          <a:ext cx="3609975" cy="1020763"/>
        </p:xfrm>
        <a:graphic>
          <a:graphicData uri="http://schemas.openxmlformats.org/presentationml/2006/ole">
            <p:oleObj spid="_x0000_s30724" name="Equation" r:id="rId5" imgW="1384200" imgH="393480" progId="Equation.3">
              <p:embed/>
            </p:oleObj>
          </a:graphicData>
        </a:graphic>
      </p:graphicFrame>
      <p:graphicFrame>
        <p:nvGraphicFramePr>
          <p:cNvPr id="8199" name="Object 5"/>
          <p:cNvGraphicFramePr>
            <a:graphicFrameLocks noChangeAspect="1"/>
          </p:cNvGraphicFramePr>
          <p:nvPr/>
        </p:nvGraphicFramePr>
        <p:xfrm>
          <a:off x="5280025" y="5041900"/>
          <a:ext cx="2873375" cy="952500"/>
        </p:xfrm>
        <a:graphic>
          <a:graphicData uri="http://schemas.openxmlformats.org/presentationml/2006/ole">
            <p:oleObj spid="_x0000_s30725" name="Equation" r:id="rId6" imgW="1180800" imgH="393480" progId="Equation.3">
              <p:embed/>
            </p:oleObj>
          </a:graphicData>
        </a:graphic>
      </p:graphicFrame>
      <p:graphicFrame>
        <p:nvGraphicFramePr>
          <p:cNvPr id="8200" name="Object 6"/>
          <p:cNvGraphicFramePr>
            <a:graphicFrameLocks noChangeAspect="1"/>
          </p:cNvGraphicFramePr>
          <p:nvPr/>
        </p:nvGraphicFramePr>
        <p:xfrm>
          <a:off x="4684713" y="5843588"/>
          <a:ext cx="4016375" cy="1076325"/>
        </p:xfrm>
        <a:graphic>
          <a:graphicData uri="http://schemas.openxmlformats.org/presentationml/2006/ole">
            <p:oleObj spid="_x0000_s30726" name="Equation" r:id="rId7" imgW="1650960" imgH="444240" progId="Equation.3">
              <p:embed/>
            </p:oleObj>
          </a:graphicData>
        </a:graphic>
      </p:graphicFrame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6122988" y="404813"/>
            <a:ext cx="2327275" cy="1552575"/>
            <a:chOff x="3857" y="255"/>
            <a:chExt cx="1466" cy="978"/>
          </a:xfrm>
        </p:grpSpPr>
        <p:sp>
          <p:nvSpPr>
            <p:cNvPr id="30731" name="Oval 10"/>
            <p:cNvSpPr>
              <a:spLocks noChangeArrowheads="1"/>
            </p:cNvSpPr>
            <p:nvPr/>
          </p:nvSpPr>
          <p:spPr bwMode="auto">
            <a:xfrm>
              <a:off x="3857" y="684"/>
              <a:ext cx="1466" cy="549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2" name="Line 11"/>
            <p:cNvSpPr>
              <a:spLocks noChangeShapeType="1"/>
            </p:cNvSpPr>
            <p:nvPr/>
          </p:nvSpPr>
          <p:spPr bwMode="auto">
            <a:xfrm flipV="1">
              <a:off x="4131" y="255"/>
              <a:ext cx="823" cy="66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3" name="Line 12"/>
            <p:cNvSpPr>
              <a:spLocks noChangeShapeType="1"/>
            </p:cNvSpPr>
            <p:nvPr/>
          </p:nvSpPr>
          <p:spPr bwMode="auto">
            <a:xfrm flipV="1">
              <a:off x="4227" y="351"/>
              <a:ext cx="823" cy="66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4" name="Line 13"/>
            <p:cNvSpPr>
              <a:spLocks noChangeShapeType="1"/>
            </p:cNvSpPr>
            <p:nvPr/>
          </p:nvSpPr>
          <p:spPr bwMode="auto">
            <a:xfrm flipV="1">
              <a:off x="4323" y="447"/>
              <a:ext cx="823" cy="66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5" name="Arc 14"/>
            <p:cNvSpPr>
              <a:spLocks/>
            </p:cNvSpPr>
            <p:nvPr/>
          </p:nvSpPr>
          <p:spPr bwMode="auto">
            <a:xfrm>
              <a:off x="4594" y="890"/>
              <a:ext cx="120" cy="188"/>
            </a:xfrm>
            <a:custGeom>
              <a:avLst/>
              <a:gdLst>
                <a:gd name="T0" fmla="*/ 0 w 21600"/>
                <a:gd name="T1" fmla="*/ 0 h 21600"/>
                <a:gd name="T2" fmla="*/ 120 w 21600"/>
                <a:gd name="T3" fmla="*/ 188 h 21600"/>
                <a:gd name="T4" fmla="*/ 0 w 21600"/>
                <a:gd name="T5" fmla="*/ 1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6" name="Text Box 15"/>
            <p:cNvSpPr txBox="1">
              <a:spLocks noChangeArrowheads="1"/>
            </p:cNvSpPr>
            <p:nvPr/>
          </p:nvSpPr>
          <p:spPr bwMode="auto">
            <a:xfrm>
              <a:off x="4690" y="778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30</a:t>
              </a:r>
              <a:r>
                <a:rPr lang="en-US" baseline="30000"/>
                <a:t>0</a:t>
              </a:r>
              <a:endParaRPr lang="en-US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 flipV="1">
              <a:off x="4136" y="344"/>
              <a:ext cx="0" cy="56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8" name="Text Box 17"/>
            <p:cNvSpPr txBox="1">
              <a:spLocks noChangeArrowheads="1"/>
            </p:cNvSpPr>
            <p:nvPr/>
          </p:nvSpPr>
          <p:spPr bwMode="auto">
            <a:xfrm>
              <a:off x="4190" y="25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/>
                <a:t>n</a:t>
              </a:r>
              <a:endParaRPr lang="en-US"/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76225" y="5273675"/>
            <a:ext cx="2874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solidFill>
                  <a:schemeClr val="accent2"/>
                </a:solidFill>
              </a:rPr>
              <a:t>Is it </a:t>
            </a:r>
            <a:br>
              <a:rPr lang="en-US" b="1">
                <a:solidFill>
                  <a:schemeClr val="accent2"/>
                </a:solidFill>
              </a:rPr>
            </a:br>
            <a:r>
              <a:rPr lang="en-US" b="1">
                <a:solidFill>
                  <a:schemeClr val="accent2"/>
                </a:solidFill>
              </a:rPr>
              <a:t>…clockwise or </a:t>
            </a:r>
            <a:br>
              <a:rPr lang="en-US" b="1">
                <a:solidFill>
                  <a:schemeClr val="accent2"/>
                </a:solidFill>
              </a:rPr>
            </a:br>
            <a:r>
              <a:rPr lang="en-US" b="1">
                <a:solidFill>
                  <a:schemeClr val="accent2"/>
                </a:solidFill>
              </a:rPr>
              <a:t>…counterclockwise?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96963"/>
            <a:ext cx="4495800" cy="54356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3 loops are shown.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B = 0 everywhere except in the circular region where B is uniform, pointing out of the page and is </a:t>
            </a:r>
            <a:r>
              <a:rPr lang="en-US" sz="2800" b="1">
                <a:ea typeface="ＭＳ Ｐゴシック" charset="-128"/>
                <a:cs typeface="ＭＳ Ｐゴシック" charset="-128"/>
              </a:rPr>
              <a:t>increasing at a steady rate.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Rank the 3 loops in order of increasing induced EMF.</a:t>
            </a:r>
          </a:p>
          <a:p>
            <a:pPr lvl="1"/>
            <a:r>
              <a:rPr lang="en-US" sz="2400"/>
              <a:t>(a) III, II, I</a:t>
            </a:r>
          </a:p>
          <a:p>
            <a:pPr lvl="1"/>
            <a:r>
              <a:rPr lang="en-US" sz="2400"/>
              <a:t>(b) III, (I &amp; II are same)</a:t>
            </a:r>
          </a:p>
          <a:p>
            <a:pPr lvl="1"/>
            <a:r>
              <a:rPr lang="en-US" sz="2400"/>
              <a:t>(c) ALL SAME.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605463" y="1265238"/>
            <a:ext cx="2790825" cy="2749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986463" y="1428750"/>
            <a:ext cx="790575" cy="735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300788" y="1550988"/>
            <a:ext cx="74612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453188" y="1703388"/>
            <a:ext cx="74612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605588" y="1855788"/>
            <a:ext cx="74612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172200" y="1708150"/>
            <a:ext cx="74613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6338888" y="1846263"/>
            <a:ext cx="74612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77000" y="2012950"/>
            <a:ext cx="74613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6099175" y="1825625"/>
            <a:ext cx="74613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6251575" y="1978025"/>
            <a:ext cx="74613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146675" y="15382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I</a:t>
            </a:r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5743575" y="1319213"/>
            <a:ext cx="1306513" cy="1944687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7388225" y="2408238"/>
            <a:ext cx="749300" cy="9525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43725" y="17145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solidFill>
                  <a:srgbClr val="FF3300"/>
                </a:solidFill>
              </a:rPr>
              <a:t>II</a:t>
            </a:r>
            <a:endParaRPr lang="en-US" b="1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680325" y="2028825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solidFill>
                  <a:schemeClr val="accent2"/>
                </a:solidFill>
              </a:rPr>
              <a:t>III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643438" y="4408488"/>
            <a:ext cx="45196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Just look at the rate of change of ENCLOSED flux</a:t>
            </a:r>
          </a:p>
          <a:p>
            <a:pPr eaLnBrk="0" hangingPunct="0">
              <a:buFontTx/>
              <a:buChar char="•"/>
            </a:pPr>
            <a:r>
              <a:rPr lang="en-US"/>
              <a:t> III encloses no flux and it does not change.</a:t>
            </a:r>
          </a:p>
          <a:p>
            <a:pPr eaLnBrk="0" hangingPunct="0">
              <a:buFontTx/>
              <a:buChar char="•"/>
            </a:pPr>
            <a:r>
              <a:rPr lang="en-US"/>
              <a:t> I and II enclose same flux and it changes at same rate.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V="1">
            <a:off x="4368800" y="1879600"/>
            <a:ext cx="17907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 : the Generator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42988"/>
            <a:ext cx="4495800" cy="41148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A square loop of wire of side </a:t>
            </a:r>
            <a:r>
              <a:rPr lang="en-US" sz="2800" b="1" i="1">
                <a:solidFill>
                  <a:srgbClr val="FF3300"/>
                </a:solidFill>
                <a:ea typeface="ＭＳ Ｐゴシック" charset="-128"/>
                <a:cs typeface="ＭＳ Ｐゴシック" charset="-128"/>
              </a:rPr>
              <a:t>L</a:t>
            </a:r>
            <a:r>
              <a:rPr lang="en-US" sz="2800" b="1" i="1">
                <a:ea typeface="ＭＳ Ｐゴシック" charset="-128"/>
                <a:cs typeface="ＭＳ Ｐゴシック" charset="-128"/>
              </a:rPr>
              <a:t> </a:t>
            </a:r>
            <a:r>
              <a:rPr lang="en-US" sz="2800">
                <a:ea typeface="ＭＳ Ｐゴシック" charset="-128"/>
                <a:cs typeface="ＭＳ Ｐゴシック" charset="-128"/>
              </a:rPr>
              <a:t>is rotated at a uniform frequency </a:t>
            </a:r>
            <a:r>
              <a:rPr lang="en-US" sz="2800" b="1" i="1">
                <a:solidFill>
                  <a:srgbClr val="FF3300"/>
                </a:solidFill>
                <a:ea typeface="ＭＳ Ｐゴシック" charset="-128"/>
                <a:cs typeface="ＭＳ Ｐゴシック" charset="-128"/>
              </a:rPr>
              <a:t>f</a:t>
            </a:r>
            <a:r>
              <a:rPr lang="en-US" sz="2800">
                <a:ea typeface="ＭＳ Ｐゴシック" charset="-128"/>
                <a:cs typeface="ＭＳ Ｐゴシック" charset="-128"/>
              </a:rPr>
              <a:t> in the presence of a uniform magnetic field </a:t>
            </a:r>
            <a:r>
              <a:rPr lang="en-US" sz="2800" b="1" i="1">
                <a:solidFill>
                  <a:srgbClr val="FF3300"/>
                </a:solidFill>
                <a:ea typeface="ＭＳ Ｐゴシック" charset="-128"/>
                <a:cs typeface="ＭＳ Ｐゴシック" charset="-128"/>
              </a:rPr>
              <a:t>B</a:t>
            </a:r>
            <a:r>
              <a:rPr lang="en-US" sz="2800">
                <a:ea typeface="ＭＳ Ｐゴシック" charset="-128"/>
                <a:cs typeface="ＭＳ Ｐゴシック" charset="-128"/>
              </a:rPr>
              <a:t> as shown.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Describe the EMF induced in the loop.</a:t>
            </a:r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6149975" y="2217738"/>
            <a:ext cx="1279525" cy="11287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Line 5"/>
          <p:cNvSpPr>
            <a:spLocks noChangeShapeType="1"/>
          </p:cNvSpPr>
          <p:nvPr/>
        </p:nvSpPr>
        <p:spPr bwMode="auto">
          <a:xfrm flipH="1">
            <a:off x="6764338" y="1638300"/>
            <a:ext cx="12700" cy="198755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AutoShape 6"/>
          <p:cNvSpPr>
            <a:spLocks noChangeArrowheads="1"/>
          </p:cNvSpPr>
          <p:nvPr/>
        </p:nvSpPr>
        <p:spPr bwMode="auto">
          <a:xfrm>
            <a:off x="6286500" y="1728788"/>
            <a:ext cx="911225" cy="461962"/>
          </a:xfrm>
          <a:prstGeom prst="curvedRightArrow">
            <a:avLst>
              <a:gd name="adj1" fmla="val 20000"/>
              <a:gd name="adj2" fmla="val 40000"/>
              <a:gd name="adj3" fmla="val 65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Line 7"/>
          <p:cNvSpPr>
            <a:spLocks noChangeShapeType="1"/>
          </p:cNvSpPr>
          <p:nvPr/>
        </p:nvSpPr>
        <p:spPr bwMode="auto">
          <a:xfrm>
            <a:off x="7539038" y="2586038"/>
            <a:ext cx="8699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Text Box 8"/>
          <p:cNvSpPr txBox="1">
            <a:spLocks noChangeArrowheads="1"/>
          </p:cNvSpPr>
          <p:nvPr/>
        </p:nvSpPr>
        <p:spPr bwMode="auto">
          <a:xfrm>
            <a:off x="7623175" y="25987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B</a:t>
            </a:r>
          </a:p>
        </p:txBody>
      </p:sp>
      <p:sp>
        <p:nvSpPr>
          <p:cNvPr id="32781" name="Text Box 9"/>
          <p:cNvSpPr txBox="1">
            <a:spLocks noChangeArrowheads="1"/>
          </p:cNvSpPr>
          <p:nvPr/>
        </p:nvSpPr>
        <p:spPr bwMode="auto">
          <a:xfrm>
            <a:off x="5718175" y="25320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L</a:t>
            </a:r>
          </a:p>
        </p:txBody>
      </p:sp>
      <p:sp>
        <p:nvSpPr>
          <p:cNvPr id="32782" name="Line 10"/>
          <p:cNvSpPr>
            <a:spLocks noChangeShapeType="1"/>
          </p:cNvSpPr>
          <p:nvPr/>
        </p:nvSpPr>
        <p:spPr bwMode="auto">
          <a:xfrm>
            <a:off x="6699250" y="4533900"/>
            <a:ext cx="8699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3" name="Line 11"/>
          <p:cNvSpPr>
            <a:spLocks noChangeShapeType="1"/>
          </p:cNvSpPr>
          <p:nvPr/>
        </p:nvSpPr>
        <p:spPr bwMode="auto">
          <a:xfrm flipV="1">
            <a:off x="6435725" y="3986213"/>
            <a:ext cx="612775" cy="966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4" name="Line 12"/>
          <p:cNvSpPr>
            <a:spLocks noChangeShapeType="1"/>
          </p:cNvSpPr>
          <p:nvPr/>
        </p:nvSpPr>
        <p:spPr bwMode="auto">
          <a:xfrm>
            <a:off x="6735763" y="4545013"/>
            <a:ext cx="639762" cy="407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Text Box 13"/>
          <p:cNvSpPr txBox="1">
            <a:spLocks noChangeArrowheads="1"/>
          </p:cNvSpPr>
          <p:nvPr/>
        </p:nvSpPr>
        <p:spPr bwMode="auto">
          <a:xfrm>
            <a:off x="7119938" y="4459288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Symbol" charset="2"/>
              </a:rPr>
              <a:t>q</a:t>
            </a:r>
            <a:endParaRPr lang="en-US"/>
          </a:p>
        </p:txBody>
      </p:sp>
      <p:sp>
        <p:nvSpPr>
          <p:cNvPr id="32786" name="Text Box 14"/>
          <p:cNvSpPr txBox="1">
            <a:spLocks noChangeArrowheads="1"/>
          </p:cNvSpPr>
          <p:nvPr/>
        </p:nvSpPr>
        <p:spPr bwMode="auto">
          <a:xfrm>
            <a:off x="7435850" y="40433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B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377825" y="4229100"/>
          <a:ext cx="2573338" cy="1071563"/>
        </p:xfrm>
        <a:graphic>
          <a:graphicData uri="http://schemas.openxmlformats.org/presentationml/2006/ole">
            <p:oleObj spid="_x0000_s32770" name="Equation" r:id="rId3" imgW="914400" imgH="380880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946150" y="5145088"/>
          <a:ext cx="2282825" cy="642937"/>
        </p:xfrm>
        <a:graphic>
          <a:graphicData uri="http://schemas.openxmlformats.org/presentationml/2006/ole">
            <p:oleObj spid="_x0000_s32771" name="Equation" r:id="rId4" imgW="812520" imgH="228600" progId="Equation.3">
              <p:embed/>
            </p:oleObj>
          </a:graphicData>
        </a:graphic>
      </p:graphicFrame>
      <p:graphicFrame>
        <p:nvGraphicFramePr>
          <p:cNvPr id="12305" name="Object 4"/>
          <p:cNvGraphicFramePr>
            <a:graphicFrameLocks noChangeAspect="1"/>
          </p:cNvGraphicFramePr>
          <p:nvPr/>
        </p:nvGraphicFramePr>
        <p:xfrm>
          <a:off x="241300" y="5754688"/>
          <a:ext cx="5468938" cy="1103312"/>
        </p:xfrm>
        <a:graphic>
          <a:graphicData uri="http://schemas.openxmlformats.org/presentationml/2006/ole">
            <p:oleObj spid="_x0000_s32772" name="Equation" r:id="rId5" imgW="1942920" imgH="393480" progId="Equation.3">
              <p:embed/>
            </p:oleObj>
          </a:graphicData>
        </a:graphic>
      </p:graphicFrame>
      <p:graphicFrame>
        <p:nvGraphicFramePr>
          <p:cNvPr id="12306" name="Object 5"/>
          <p:cNvGraphicFramePr>
            <a:graphicFrameLocks noChangeAspect="1"/>
          </p:cNvGraphicFramePr>
          <p:nvPr/>
        </p:nvGraphicFramePr>
        <p:xfrm>
          <a:off x="5708650" y="5992813"/>
          <a:ext cx="3249613" cy="557212"/>
        </p:xfrm>
        <a:graphic>
          <a:graphicData uri="http://schemas.openxmlformats.org/presentationml/2006/ole">
            <p:oleObj spid="_x0000_s32773" name="Equation" r:id="rId6" imgW="1257300" imgH="215900" progId="Equation.3">
              <p:embed/>
            </p:oleObj>
          </a:graphicData>
        </a:graphic>
      </p:graphicFrame>
      <p:sp>
        <p:nvSpPr>
          <p:cNvPr id="32787" name="AutoShape 19"/>
          <p:cNvSpPr>
            <a:spLocks noChangeArrowheads="1"/>
          </p:cNvSpPr>
          <p:nvPr/>
        </p:nvSpPr>
        <p:spPr bwMode="auto">
          <a:xfrm flipH="1">
            <a:off x="6629400" y="4038600"/>
            <a:ext cx="457200" cy="457200"/>
          </a:xfrm>
          <a:custGeom>
            <a:avLst/>
            <a:gdLst>
              <a:gd name="T0" fmla="*/ 228600 w 21600"/>
              <a:gd name="T1" fmla="*/ -21 h 21600"/>
              <a:gd name="T2" fmla="*/ 57129 w 21600"/>
              <a:gd name="T3" fmla="*/ 228579 h 21600"/>
              <a:gd name="T4" fmla="*/ 228600 w 21600"/>
              <a:gd name="T5" fmla="*/ 114279 h 21600"/>
              <a:gd name="T6" fmla="*/ 514350 w 21600"/>
              <a:gd name="T7" fmla="*/ 228600 h 21600"/>
              <a:gd name="T8" fmla="*/ 400050 w 21600"/>
              <a:gd name="T9" fmla="*/ 342900 h 21600"/>
              <a:gd name="T10" fmla="*/ 285750 w 21600"/>
              <a:gd name="T11" fmla="*/ 2286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0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11143" y="379017"/>
            <a:ext cx="1367064" cy="13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-1365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 </a:t>
            </a:r>
          </a:p>
        </p:txBody>
      </p:sp>
      <p:sp>
        <p:nvSpPr>
          <p:cNvPr id="338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2700" y="661988"/>
            <a:ext cx="5156200" cy="4114800"/>
          </a:xfrm>
        </p:spPr>
        <p:txBody>
          <a:bodyPr/>
          <a:lstStyle/>
          <a:p>
            <a:r>
              <a:rPr lang="en-US" sz="2400">
                <a:ea typeface="ＭＳ Ｐゴシック" charset="-128"/>
                <a:cs typeface="ＭＳ Ｐゴシック" charset="-128"/>
              </a:rPr>
              <a:t>An infinitely long wire carries a constant current </a:t>
            </a:r>
            <a:r>
              <a:rPr lang="en-US" sz="2400" b="1" i="1">
                <a:ea typeface="ＭＳ Ｐゴシック" charset="-128"/>
                <a:cs typeface="ＭＳ Ｐゴシック" charset="-128"/>
              </a:rPr>
              <a:t>i</a:t>
            </a:r>
            <a:r>
              <a:rPr lang="en-US" sz="2400">
                <a:ea typeface="ＭＳ Ｐゴシック" charset="-128"/>
                <a:cs typeface="ＭＳ Ｐゴシック" charset="-128"/>
              </a:rPr>
              <a:t> as shown</a:t>
            </a: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A square loop of side </a:t>
            </a:r>
            <a:r>
              <a:rPr lang="en-US" sz="2400" b="1" i="1">
                <a:ea typeface="ＭＳ Ｐゴシック" charset="-128"/>
                <a:cs typeface="ＭＳ Ｐゴシック" charset="-128"/>
              </a:rPr>
              <a:t>L</a:t>
            </a:r>
            <a:r>
              <a:rPr lang="en-US" sz="2400">
                <a:ea typeface="ＭＳ Ｐゴシック" charset="-128"/>
                <a:cs typeface="ＭＳ Ｐゴシック" charset="-128"/>
              </a:rPr>
              <a:t> is moving towards the wire with a constant velocity </a:t>
            </a:r>
            <a:r>
              <a:rPr lang="en-US" sz="2400" b="1" i="1">
                <a:ea typeface="ＭＳ Ｐゴシック" charset="-128"/>
                <a:cs typeface="ＭＳ Ｐゴシック" charset="-128"/>
              </a:rPr>
              <a:t>v</a:t>
            </a:r>
            <a:r>
              <a:rPr lang="en-US" sz="2400">
                <a:ea typeface="ＭＳ Ｐゴシック" charset="-128"/>
                <a:cs typeface="ＭＳ Ｐゴシック" charset="-128"/>
              </a:rPr>
              <a:t>.</a:t>
            </a: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What is the EMF induced in the loop when it is a distance R from the loop?</a:t>
            </a:r>
          </a:p>
        </p:txBody>
      </p:sp>
      <p:sp>
        <p:nvSpPr>
          <p:cNvPr id="33801" name="Line 4"/>
          <p:cNvSpPr>
            <a:spLocks noChangeShapeType="1"/>
          </p:cNvSpPr>
          <p:nvPr/>
        </p:nvSpPr>
        <p:spPr bwMode="auto">
          <a:xfrm>
            <a:off x="5253038" y="1011238"/>
            <a:ext cx="33607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2" name="Rectangle 5"/>
          <p:cNvSpPr>
            <a:spLocks noChangeArrowheads="1"/>
          </p:cNvSpPr>
          <p:nvPr/>
        </p:nvSpPr>
        <p:spPr bwMode="auto">
          <a:xfrm>
            <a:off x="6734175" y="1379538"/>
            <a:ext cx="598488" cy="5715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3" name="Text Box 6"/>
          <p:cNvSpPr txBox="1">
            <a:spLocks noChangeArrowheads="1"/>
          </p:cNvSpPr>
          <p:nvPr/>
        </p:nvSpPr>
        <p:spPr bwMode="auto">
          <a:xfrm>
            <a:off x="6399213" y="13652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L</a:t>
            </a:r>
          </a:p>
        </p:txBody>
      </p:sp>
      <p:sp>
        <p:nvSpPr>
          <p:cNvPr id="33804" name="Text Box 7"/>
          <p:cNvSpPr txBox="1">
            <a:spLocks noChangeArrowheads="1"/>
          </p:cNvSpPr>
          <p:nvPr/>
        </p:nvSpPr>
        <p:spPr bwMode="auto">
          <a:xfrm>
            <a:off x="6851650" y="18573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L</a:t>
            </a:r>
          </a:p>
        </p:txBody>
      </p:sp>
      <p:sp>
        <p:nvSpPr>
          <p:cNvPr id="33805" name="Line 8"/>
          <p:cNvSpPr>
            <a:spLocks noChangeShapeType="1"/>
          </p:cNvSpPr>
          <p:nvPr/>
        </p:nvSpPr>
        <p:spPr bwMode="auto">
          <a:xfrm flipV="1">
            <a:off x="6192838" y="1338263"/>
            <a:ext cx="0" cy="625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6" name="Text Box 9"/>
          <p:cNvSpPr txBox="1">
            <a:spLocks noChangeArrowheads="1"/>
          </p:cNvSpPr>
          <p:nvPr/>
        </p:nvSpPr>
        <p:spPr bwMode="auto">
          <a:xfrm>
            <a:off x="5732463" y="1501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v</a:t>
            </a:r>
            <a:endParaRPr lang="en-US"/>
          </a:p>
        </p:txBody>
      </p:sp>
      <p:graphicFrame>
        <p:nvGraphicFramePr>
          <p:cNvPr id="10250" name="Object 2"/>
          <p:cNvGraphicFramePr>
            <a:graphicFrameLocks noChangeAspect="1"/>
          </p:cNvGraphicFramePr>
          <p:nvPr/>
        </p:nvGraphicFramePr>
        <p:xfrm>
          <a:off x="246063" y="3582988"/>
          <a:ext cx="2638425" cy="1131887"/>
        </p:xfrm>
        <a:graphic>
          <a:graphicData uri="http://schemas.openxmlformats.org/presentationml/2006/ole">
            <p:oleObj spid="_x0000_s33794" name="Equation" r:id="rId3" imgW="1117440" imgH="482400" progId="Equation.3">
              <p:embed/>
            </p:oleObj>
          </a:graphicData>
        </a:graphic>
      </p:graphicFrame>
      <p:graphicFrame>
        <p:nvGraphicFramePr>
          <p:cNvPr id="10251" name="Object 3"/>
          <p:cNvGraphicFramePr>
            <a:graphicFrameLocks noChangeAspect="1"/>
          </p:cNvGraphicFramePr>
          <p:nvPr/>
        </p:nvGraphicFramePr>
        <p:xfrm>
          <a:off x="188913" y="4676775"/>
          <a:ext cx="2878137" cy="1131888"/>
        </p:xfrm>
        <a:graphic>
          <a:graphicData uri="http://schemas.openxmlformats.org/presentationml/2006/ole">
            <p:oleObj spid="_x0000_s33795" name="Equation" r:id="rId4" imgW="1218960" imgH="482400" progId="Equation.3">
              <p:embed/>
            </p:oleObj>
          </a:graphicData>
        </a:graphic>
      </p:graphicFrame>
      <p:graphicFrame>
        <p:nvGraphicFramePr>
          <p:cNvPr id="10252" name="Object 4"/>
          <p:cNvGraphicFramePr>
            <a:graphicFrameLocks noChangeAspect="1"/>
          </p:cNvGraphicFramePr>
          <p:nvPr/>
        </p:nvGraphicFramePr>
        <p:xfrm>
          <a:off x="106363" y="5773738"/>
          <a:ext cx="2578100" cy="1011237"/>
        </p:xfrm>
        <a:graphic>
          <a:graphicData uri="http://schemas.openxmlformats.org/presentationml/2006/ole">
            <p:oleObj spid="_x0000_s33796" name="Equation" r:id="rId5" imgW="1091880" imgH="431640" progId="Equation.3">
              <p:embed/>
            </p:oleObj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310188" y="2341563"/>
            <a:ext cx="3667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Choose a “strip” of width </a:t>
            </a:r>
            <a:r>
              <a:rPr lang="en-US" b="1" i="1">
                <a:solidFill>
                  <a:srgbClr val="FF3300"/>
                </a:solidFill>
              </a:rPr>
              <a:t>dx</a:t>
            </a:r>
            <a:r>
              <a:rPr lang="en-US"/>
              <a:t> located as shown.</a:t>
            </a:r>
          </a:p>
          <a:p>
            <a:pPr eaLnBrk="0" hangingPunct="0"/>
            <a:r>
              <a:rPr lang="en-US"/>
              <a:t>Flux thru this “strip” </a:t>
            </a:r>
          </a:p>
        </p:txBody>
      </p:sp>
      <p:graphicFrame>
        <p:nvGraphicFramePr>
          <p:cNvPr id="10254" name="Object 5"/>
          <p:cNvGraphicFramePr>
            <a:graphicFrameLocks noChangeAspect="1"/>
          </p:cNvGraphicFramePr>
          <p:nvPr/>
        </p:nvGraphicFramePr>
        <p:xfrm>
          <a:off x="5359400" y="3470275"/>
          <a:ext cx="3268663" cy="987425"/>
        </p:xfrm>
        <a:graphic>
          <a:graphicData uri="http://schemas.openxmlformats.org/presentationml/2006/ole">
            <p:oleObj spid="_x0000_s33797" name="Equation" r:id="rId6" imgW="1384200" imgH="419040" progId="Equation.3">
              <p:embed/>
            </p:oleObj>
          </a:graphicData>
        </a:graphic>
      </p:graphicFrame>
      <p:graphicFrame>
        <p:nvGraphicFramePr>
          <p:cNvPr id="10255" name="Object 6"/>
          <p:cNvGraphicFramePr>
            <a:graphicFrameLocks noChangeAspect="1"/>
          </p:cNvGraphicFramePr>
          <p:nvPr/>
        </p:nvGraphicFramePr>
        <p:xfrm>
          <a:off x="3667125" y="4565650"/>
          <a:ext cx="3536950" cy="2025650"/>
        </p:xfrm>
        <a:graphic>
          <a:graphicData uri="http://schemas.openxmlformats.org/presentationml/2006/ole">
            <p:oleObj spid="_x0000_s33798" name="Equation" r:id="rId7" imgW="1498320" imgH="863280" progId="Equation.3">
              <p:embed/>
            </p:oleObj>
          </a:graphicData>
        </a:graphic>
      </p:graphicFrame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750050" y="1595438"/>
            <a:ext cx="598488" cy="136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7021513" y="966788"/>
            <a:ext cx="0" cy="39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983413" y="990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/>
              <a:t>R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7459663" y="1295400"/>
            <a:ext cx="0" cy="39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516813" y="1301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utoUpdateAnimBg="0"/>
      <p:bldP spid="10256" grpId="0" animBg="1"/>
      <p:bldP spid="10259" grpId="0" animBg="1"/>
      <p:bldP spid="1026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  (continued)</a:t>
            </a:r>
          </a:p>
        </p:txBody>
      </p:sp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1006475" y="1824038"/>
          <a:ext cx="2217738" cy="920750"/>
        </p:xfrm>
        <a:graphic>
          <a:graphicData uri="http://schemas.openxmlformats.org/presentationml/2006/ole">
            <p:oleObj spid="_x0000_s34818" name="Equation" r:id="rId3" imgW="939600" imgH="393480" progId="Equation.3">
              <p:embed/>
            </p:oleObj>
          </a:graphicData>
        </a:graphic>
      </p:graphicFrame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469900" y="3162300"/>
          <a:ext cx="3536950" cy="1074738"/>
        </p:xfrm>
        <a:graphic>
          <a:graphicData uri="http://schemas.openxmlformats.org/presentationml/2006/ole">
            <p:oleObj spid="_x0000_s34819" name="Equation" r:id="rId4" imgW="1498320" imgH="457200" progId="Equation.3">
              <p:embed/>
            </p:oleObj>
          </a:graphicData>
        </a:graphic>
      </p:graphicFrame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481013" y="4489450"/>
          <a:ext cx="3357562" cy="1011238"/>
        </p:xfrm>
        <a:graphic>
          <a:graphicData uri="http://schemas.openxmlformats.org/presentationml/2006/ole">
            <p:oleObj spid="_x0000_s34820" name="Equation" r:id="rId5" imgW="1422360" imgH="431640" progId="Equation.3">
              <p:embed/>
            </p:oleObj>
          </a:graphicData>
        </a:graphic>
      </p:graphicFrame>
      <p:graphicFrame>
        <p:nvGraphicFramePr>
          <p:cNvPr id="11270" name="Object 5"/>
          <p:cNvGraphicFramePr>
            <a:graphicFrameLocks noChangeAspect="1"/>
          </p:cNvGraphicFramePr>
          <p:nvPr/>
        </p:nvGraphicFramePr>
        <p:xfrm>
          <a:off x="836613" y="5468938"/>
          <a:ext cx="2759075" cy="1130300"/>
        </p:xfrm>
        <a:graphic>
          <a:graphicData uri="http://schemas.openxmlformats.org/presentationml/2006/ole">
            <p:oleObj spid="_x0000_s34821" name="Equation" r:id="rId6" imgW="1168200" imgH="482400" progId="Equation.3">
              <p:embed/>
            </p:oleObj>
          </a:graphicData>
        </a:graphic>
      </p:graphicFrame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5253038" y="1011238"/>
            <a:ext cx="33607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734175" y="1379538"/>
            <a:ext cx="598488" cy="5715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399213" y="13652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L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6192838" y="1338263"/>
            <a:ext cx="0" cy="625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732463" y="1501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v</a:t>
            </a:r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750050" y="1595438"/>
            <a:ext cx="598488" cy="136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7021513" y="966788"/>
            <a:ext cx="0" cy="39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7099300" y="9477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R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7459663" y="1295400"/>
            <a:ext cx="0" cy="39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7516813" y="1301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x</a:t>
            </a:r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471988" y="2516188"/>
            <a:ext cx="4189412" cy="413702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eaLnBrk="0" hangingPunct="0"/>
            <a:r>
              <a:rPr lang="en-US"/>
              <a:t>What is the DIRECTION of  the induced current?</a:t>
            </a:r>
          </a:p>
          <a:p>
            <a:pPr marL="228600" indent="-228600" eaLnBrk="0" hangingPunct="0">
              <a:buFontTx/>
              <a:buChar char="•"/>
            </a:pPr>
            <a:r>
              <a:rPr lang="en-US"/>
              <a:t> Magnetic field due to wire points INTO page and gets stronger as you get closer to wire</a:t>
            </a:r>
          </a:p>
          <a:p>
            <a:pPr marL="228600" indent="-228600" eaLnBrk="0" hangingPunct="0">
              <a:buFontTx/>
              <a:buChar char="•"/>
            </a:pPr>
            <a:r>
              <a:rPr lang="en-US"/>
              <a:t> So, flux into page is INCREASING</a:t>
            </a:r>
          </a:p>
          <a:p>
            <a:pPr marL="228600" indent="-228600" eaLnBrk="0" hangingPunct="0">
              <a:buFontTx/>
              <a:buChar char="•"/>
            </a:pPr>
            <a:r>
              <a:rPr lang="en-US"/>
              <a:t> Hence, current induced must be counter clockwise to oppose this increase in flux.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build="p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866</Words>
  <Application>Microsoft Macintosh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Times New Roman</vt:lpstr>
      <vt:lpstr>ＭＳ Ｐゴシック</vt:lpstr>
      <vt:lpstr>Arial</vt:lpstr>
      <vt:lpstr>Calibri</vt:lpstr>
      <vt:lpstr>Symbol</vt:lpstr>
      <vt:lpstr>Wingdings</vt:lpstr>
      <vt:lpstr>Default Design</vt:lpstr>
      <vt:lpstr>Microsoft Equation 3.0</vt:lpstr>
      <vt:lpstr>Microsoft Equation</vt:lpstr>
      <vt:lpstr>Physics 2102  </vt:lpstr>
      <vt:lpstr>Solenoids, dipoles</vt:lpstr>
      <vt:lpstr>Faraday’s Law</vt:lpstr>
      <vt:lpstr>Example </vt:lpstr>
      <vt:lpstr>Example</vt:lpstr>
      <vt:lpstr>Example </vt:lpstr>
      <vt:lpstr>Example : the Generator</vt:lpstr>
      <vt:lpstr>Example </vt:lpstr>
      <vt:lpstr>Example  (continued)</vt:lpstr>
      <vt:lpstr>Some interesting applications</vt:lpstr>
      <vt:lpstr>Faraday’s law: Eddy Currents</vt:lpstr>
      <vt:lpstr>Another  Experimental Observation</vt:lpstr>
      <vt:lpstr>Example : the ignition coil</vt:lpstr>
    </vt:vector>
  </TitlesOfParts>
  <Company>Penn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2102 Spring 2002 Lecture 8</dc:title>
  <dc:creator>Gabriela  Gonzalez</dc:creator>
  <cp:lastModifiedBy>Gabriela Gonzalez</cp:lastModifiedBy>
  <cp:revision>76</cp:revision>
  <dcterms:created xsi:type="dcterms:W3CDTF">2011-03-21T23:47:05Z</dcterms:created>
  <dcterms:modified xsi:type="dcterms:W3CDTF">2011-03-22T00:16:00Z</dcterms:modified>
</cp:coreProperties>
</file>