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75" r:id="rId12"/>
    <p:sldId id="273" r:id="rId13"/>
    <p:sldId id="268" r:id="rId14"/>
    <p:sldId id="276" r:id="rId15"/>
    <p:sldId id="269" r:id="rId16"/>
    <p:sldId id="270" r:id="rId17"/>
    <p:sldId id="271" r:id="rId18"/>
    <p:sldId id="272" r:id="rId19"/>
    <p:sldId id="281" r:id="rId20"/>
    <p:sldId id="26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-7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BBAE-96CB-4A46-A48C-607F711C9FB1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A4ECC-9224-EB48-920B-85EB04633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Sensitivity equivalent to measuring the distance to the nearest star (</a:t>
            </a:r>
            <a:r>
              <a:rPr lang="en-US" dirty="0" err="1" smtClean="0"/>
              <a:t>Proxima</a:t>
            </a:r>
            <a:r>
              <a:rPr lang="en-US" smtClean="0"/>
              <a:t> Centauri, 4.22 light years distant) to better than 10 microns!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6C5BF-21F2-F84D-B2EA-429FCD5F4A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239000" cy="1014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 Narrow" pitchFamily="-110" charset="0"/>
              </a:defRPr>
            </a:lvl1pPr>
          </a:lstStyle>
          <a:p>
            <a:pPr>
              <a:defRPr/>
            </a:pPr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86BE5F-03E8-704E-A078-D33680425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53D97-2FE5-3340-AC06-5645A83C3B22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9D62E-CEEF-DC44-B954-A25FA049C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http://dx.doi.org/10.1016/j.nima.2010.07.089" TargetMode="External"/><Relationship Id="rId6" Type="http://schemas.openxmlformats.org/officeDocument/2006/relationships/hyperlink" Target="http://arxiv.org/abs/1007.397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cks.iop.org/0034-4885/72/076901" TargetMode="External"/><Relationship Id="rId4" Type="http://schemas.openxmlformats.org/officeDocument/2006/relationships/hyperlink" Target="http://arxiv.org/abs/0711.304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tacks.iop.org/0034-4885/72/076901" TargetMode="External"/><Relationship Id="rId4" Type="http://schemas.openxmlformats.org/officeDocument/2006/relationships/hyperlink" Target="http://arxiv.org/abs/0711.304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GW Detectors noise and sensitivity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568828" cy="1143000"/>
          </a:xfrm>
        </p:spPr>
        <p:txBody>
          <a:bodyPr/>
          <a:lstStyle/>
          <a:p>
            <a:r>
              <a:rPr lang="en-US" dirty="0" smtClean="0"/>
              <a:t>Directional sensitivity</a:t>
            </a:r>
            <a:endParaRPr lang="en-US" dirty="0"/>
          </a:p>
        </p:txBody>
      </p:sp>
      <p:pic>
        <p:nvPicPr>
          <p:cNvPr id="5" name="Content Placeholder 4" descr="Screen Shot 2013-03-12 at 9.28.05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1773" r="-31773"/>
          <a:stretch>
            <a:fillRect/>
          </a:stretch>
        </p:blipFill>
        <p:spPr>
          <a:xfrm>
            <a:off x="0" y="2124012"/>
            <a:ext cx="8229600" cy="4525963"/>
          </a:xfrm>
        </p:spPr>
      </p:pic>
      <p:pic>
        <p:nvPicPr>
          <p:cNvPr id="6" name="Picture 5" descr="Screen Shot 2013-03-12 at 9.30.5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544" y="0"/>
            <a:ext cx="3823455" cy="23514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LIGO calibration </a:t>
            </a:r>
            <a:endParaRPr lang="en-US" dirty="0"/>
          </a:p>
        </p:txBody>
      </p:sp>
      <p:pic>
        <p:nvPicPr>
          <p:cNvPr id="4" name="Picture 3" descr="Screen Shot 2013-03-12 at 9.49.0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4" y="1324794"/>
            <a:ext cx="4634759" cy="1496509"/>
          </a:xfrm>
          <a:prstGeom prst="rect">
            <a:avLst/>
          </a:prstGeom>
        </p:spPr>
      </p:pic>
      <p:pic>
        <p:nvPicPr>
          <p:cNvPr id="5" name="Picture 4" descr="Screen Shot 2013-03-12 at 9.50.0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21303"/>
            <a:ext cx="4278169" cy="3537011"/>
          </a:xfrm>
          <a:prstGeom prst="rect">
            <a:avLst/>
          </a:prstGeom>
        </p:spPr>
      </p:pic>
      <p:pic>
        <p:nvPicPr>
          <p:cNvPr id="6" name="Picture 5" descr="Screen Shot 2013-03-12 at 9.50.3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373" y="1143000"/>
            <a:ext cx="4199015" cy="55332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8301" y="958334"/>
            <a:ext cx="530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Nucl. Instrum. Meth. A</a:t>
            </a:r>
            <a:r>
              <a:rPr lang="en-US" b="1" dirty="0" smtClean="0">
                <a:hlinkClick r:id="rId5"/>
              </a:rPr>
              <a:t>624</a:t>
            </a:r>
            <a:r>
              <a:rPr lang="en-US" dirty="0" smtClean="0">
                <a:hlinkClick r:id="rId5"/>
              </a:rPr>
              <a:t> (2010) 223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arXiv:1007.3973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376547" y="53472"/>
            <a:ext cx="6361044" cy="769117"/>
          </a:xfrm>
        </p:spPr>
        <p:txBody>
          <a:bodyPr>
            <a:normAutofit/>
          </a:bodyPr>
          <a:lstStyle/>
          <a:p>
            <a:r>
              <a:rPr lang="en-US" dirty="0" smtClean="0"/>
              <a:t>Enhanced LIGO detectors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BA50-DE58-F945-A93D-D21062C6CDC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7107" name="Picture 3" descr="S6SR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6488" y="2765612"/>
            <a:ext cx="5345960" cy="37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3-03-12 at 11.37.0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48" y="822589"/>
            <a:ext cx="4637458" cy="298182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27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Squeezed Detectors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6254"/>
          <a:stretch>
            <a:fillRect/>
          </a:stretch>
        </p:blipFill>
        <p:spPr>
          <a:xfrm>
            <a:off x="1" y="2134999"/>
            <a:ext cx="4508970" cy="3748678"/>
          </a:xfrm>
          <a:prstGeom prst="rect">
            <a:avLst/>
          </a:prstGeom>
        </p:spPr>
      </p:pic>
      <p:pic>
        <p:nvPicPr>
          <p:cNvPr id="8" name="Picture 7" descr="Screen Shot 2013-03-12 at 9.53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70" y="1884905"/>
            <a:ext cx="4634908" cy="4241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619"/>
            <a:ext cx="8229600" cy="770168"/>
          </a:xfrm>
        </p:spPr>
        <p:txBody>
          <a:bodyPr/>
          <a:lstStyle/>
          <a:p>
            <a:r>
              <a:rPr lang="en-US" dirty="0" smtClean="0"/>
              <a:t>Advanced LIGO/ Advanced Virgo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14020" y="5340475"/>
            <a:ext cx="5004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 times better, lower frequencies in band</a:t>
            </a:r>
          </a:p>
          <a:p>
            <a:r>
              <a:rPr lang="en-US" dirty="0" smtClean="0"/>
              <a:t>Installation in progress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91" y="1959599"/>
            <a:ext cx="8559498" cy="2952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US LASTI monol"/>
          <p:cNvPicPr>
            <a:picLocks noChangeAspect="1" noChangeArrowheads="1"/>
          </p:cNvPicPr>
          <p:nvPr/>
        </p:nvPicPr>
        <p:blipFill>
          <a:blip r:embed="rId2"/>
          <a:srcRect l="26489" t="8845" r="18999" b="8605"/>
          <a:stretch>
            <a:fillRect/>
          </a:stretch>
        </p:blipFill>
        <p:spPr bwMode="auto">
          <a:xfrm>
            <a:off x="7081477" y="2888096"/>
            <a:ext cx="1752738" cy="353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 descr="155_20101021160913_img13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5" y="2897897"/>
            <a:ext cx="2431766" cy="3242354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 err="1" smtClean="0"/>
              <a:t>vs</a:t>
            </a:r>
            <a:r>
              <a:rPr lang="en-US" dirty="0" smtClean="0"/>
              <a:t> Advanced LIGO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24024" y="2910776"/>
            <a:ext cx="3888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Simple pendulums become </a:t>
            </a:r>
            <a:br>
              <a:rPr lang="en-US" dirty="0" smtClean="0"/>
            </a:br>
            <a:r>
              <a:rPr lang="en-US" dirty="0" smtClean="0"/>
              <a:t>monolithic, quadruple pendulums</a:t>
            </a:r>
            <a:br>
              <a:rPr lang="en-US" dirty="0" smtClean="0"/>
            </a:br>
            <a:r>
              <a:rPr lang="en-US" dirty="0" smtClean="0"/>
              <a:t>with better quality optics</a:t>
            </a:r>
          </a:p>
          <a:p>
            <a:r>
              <a:rPr lang="en-US" dirty="0" smtClean="0"/>
              <a:t>Prototypes being tested, </a:t>
            </a:r>
          </a:p>
          <a:p>
            <a:r>
              <a:rPr lang="en-US" dirty="0" smtClean="0"/>
              <a:t>optics are polished </a:t>
            </a:r>
          </a:p>
        </p:txBody>
      </p:sp>
      <p:pic>
        <p:nvPicPr>
          <p:cNvPr id="3" name="Picture 66" descr="LOS_1"/>
          <p:cNvPicPr>
            <a:picLocks noChangeAspect="1" noChangeArrowheads="1"/>
          </p:cNvPicPr>
          <p:nvPr/>
        </p:nvPicPr>
        <p:blipFill>
          <a:blip r:embed="rId4"/>
          <a:srcRect r="6374" b="5156"/>
          <a:stretch>
            <a:fillRect/>
          </a:stretch>
        </p:blipFill>
        <p:spPr bwMode="auto">
          <a:xfrm>
            <a:off x="1293325" y="1117299"/>
            <a:ext cx="1213486" cy="205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RS878_CIMG1263-lp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1698" y="1206653"/>
            <a:ext cx="1730594" cy="1297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5" descr="IO Coated 3in optics - PMMT&amp;SM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3694" y="4995670"/>
            <a:ext cx="2803714" cy="158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 err="1" smtClean="0"/>
              <a:t>vs</a:t>
            </a:r>
            <a:r>
              <a:rPr lang="en-US" dirty="0" smtClean="0"/>
              <a:t> Advanced LIGO</a:t>
            </a:r>
            <a:endParaRPr lang="en-US" dirty="0"/>
          </a:p>
        </p:txBody>
      </p:sp>
      <p:pic>
        <p:nvPicPr>
          <p:cNvPr id="3" name="Picture 5" descr="Faraday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9226" y="2539985"/>
            <a:ext cx="2851949" cy="213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sl5.jpg                                                       00005BA6PB_G3_HD                       B361D0F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24" y="2902387"/>
            <a:ext cx="3257578" cy="1896876"/>
          </a:xfrm>
          <a:prstGeom prst="rect">
            <a:avLst/>
          </a:prstGeom>
          <a:noFill/>
          <a:ln w="57150" cmpd="thinThick">
            <a:solidFill>
              <a:srgbClr val="3333CC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30413" y="1360565"/>
            <a:ext cx="5442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Lasers become more powerful: 10W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200 W</a:t>
            </a:r>
          </a:p>
          <a:p>
            <a:r>
              <a:rPr lang="en-US" dirty="0" smtClean="0"/>
              <a:t>Installed and being tested at LIGO Livingston.</a:t>
            </a:r>
            <a:endParaRPr lang="en-US" dirty="0"/>
          </a:p>
        </p:txBody>
      </p:sp>
      <p:pic>
        <p:nvPicPr>
          <p:cNvPr id="6" name="Content Placeholder 4" descr="Everyth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0244" y="4113229"/>
            <a:ext cx="3480689" cy="260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573" y="0"/>
            <a:ext cx="8229600" cy="1143000"/>
          </a:xfrm>
        </p:spPr>
        <p:txBody>
          <a:bodyPr/>
          <a:lstStyle/>
          <a:p>
            <a:r>
              <a:rPr lang="en-US" dirty="0" smtClean="0"/>
              <a:t>Initial </a:t>
            </a:r>
            <a:r>
              <a:rPr lang="en-US" dirty="0" err="1" smtClean="0"/>
              <a:t>vs</a:t>
            </a:r>
            <a:r>
              <a:rPr lang="en-US" dirty="0" smtClean="0"/>
              <a:t> Advanced LIGO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8" y="1274385"/>
            <a:ext cx="2617325" cy="2123772"/>
          </a:xfrm>
          <a:prstGeom prst="rect">
            <a:avLst/>
          </a:prstGeom>
        </p:spPr>
      </p:pic>
      <p:pic>
        <p:nvPicPr>
          <p:cNvPr id="13" name="Picture 50" descr="BSC_chamber_HEPI_ISI_quad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2370" y="794426"/>
            <a:ext cx="2152732" cy="215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 descr="HAM in chamb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0206" y="5084135"/>
            <a:ext cx="1580664" cy="119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07" y="4817048"/>
            <a:ext cx="2189784" cy="1708695"/>
          </a:xfrm>
          <a:prstGeom prst="rect">
            <a:avLst/>
          </a:prstGeom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7203115" y="3194195"/>
            <a:ext cx="1421931" cy="156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2836" y="4562952"/>
            <a:ext cx="1460721" cy="1947628"/>
          </a:xfrm>
          <a:prstGeom prst="rect">
            <a:avLst/>
          </a:prstGeom>
        </p:spPr>
      </p:pic>
      <p:pic>
        <p:nvPicPr>
          <p:cNvPr id="19" name="Picture 18" descr="155_20101021160946_img140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8337" y="3347453"/>
            <a:ext cx="2339873" cy="17549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706" y="1218328"/>
            <a:ext cx="2902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isolation goes from passive to active</a:t>
            </a:r>
          </a:p>
          <a:p>
            <a:r>
              <a:rPr lang="en-US" dirty="0" smtClean="0"/>
              <a:t>HAM SEI tested in S6</a:t>
            </a:r>
          </a:p>
          <a:p>
            <a:r>
              <a:rPr lang="en-US" dirty="0" smtClean="0"/>
              <a:t>Most chambers have now their “SEI” installed.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11" y="186114"/>
            <a:ext cx="7002327" cy="7691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on Adv LIGO: </a:t>
            </a:r>
            <a:br>
              <a:rPr lang="en-US" dirty="0" smtClean="0"/>
            </a:br>
            <a:r>
              <a:rPr lang="en-US" dirty="0" smtClean="0"/>
              <a:t>LIGO magazine in  </a:t>
            </a:r>
            <a:r>
              <a:rPr lang="en-US" dirty="0" err="1" smtClean="0"/>
              <a:t>www.ligo.org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Screen Shot 2013-03-12 at 11.41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34" y="1252538"/>
            <a:ext cx="6145952" cy="5103812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19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0730" y="399400"/>
            <a:ext cx="8173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Advanced GW Detector Network~2020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7121" y="1188347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195234" y="2398770"/>
            <a:ext cx="2270732" cy="830997"/>
            <a:chOff x="3195234" y="2398770"/>
            <a:chExt cx="2270732" cy="83099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95234" y="2398770"/>
              <a:ext cx="144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Advanced 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5596285" y="3157596"/>
            <a:ext cx="1791175" cy="1276946"/>
            <a:chOff x="5596285" y="3157596"/>
            <a:chExt cx="1791175" cy="1276946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293" y="3157596"/>
              <a:ext cx="904101" cy="75341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596285" y="3972877"/>
              <a:ext cx="1791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LIGO-India?</a:t>
              </a:r>
            </a:p>
          </p:txBody>
        </p:sp>
      </p:grpSp>
      <p:grpSp>
        <p:nvGrpSpPr>
          <p:cNvPr id="17" name="Group 28"/>
          <p:cNvGrpSpPr/>
          <p:nvPr/>
        </p:nvGrpSpPr>
        <p:grpSpPr>
          <a:xfrm>
            <a:off x="7446611" y="2552473"/>
            <a:ext cx="1697389" cy="1242357"/>
            <a:chOff x="7446611" y="2552473"/>
            <a:chExt cx="1697389" cy="1242357"/>
          </a:xfrm>
        </p:grpSpPr>
        <p:pic>
          <p:nvPicPr>
            <p:cNvPr id="16" name="図 10" descr="LCGTPosterSimpleEn.jp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4276"/>
            <a:stretch>
              <a:fillRect/>
            </a:stretch>
          </p:blipFill>
          <p:spPr bwMode="auto">
            <a:xfrm>
              <a:off x="7446611" y="2552473"/>
              <a:ext cx="1222550" cy="826006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69292" y="3333165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KAGRA</a:t>
              </a: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960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detectors</a:t>
            </a:r>
            <a:endParaRPr lang="en-US" dirty="0"/>
          </a:p>
        </p:txBody>
      </p:sp>
      <p:pic>
        <p:nvPicPr>
          <p:cNvPr id="5" name="Content Placeholder 4" descr="Screen Shot 2013-03-12 at 8.59.0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193" r="-28193"/>
          <a:stretch>
            <a:fillRect/>
          </a:stretch>
        </p:blipFill>
        <p:spPr>
          <a:xfrm>
            <a:off x="108727" y="1417638"/>
            <a:ext cx="9035273" cy="4969052"/>
          </a:xfrm>
        </p:spPr>
      </p:pic>
      <p:sp>
        <p:nvSpPr>
          <p:cNvPr id="4" name="TextBox 3"/>
          <p:cNvSpPr txBox="1"/>
          <p:nvPr/>
        </p:nvSpPr>
        <p:spPr>
          <a:xfrm>
            <a:off x="1695890" y="1232972"/>
            <a:ext cx="495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Rep. Prog. Phys. </a:t>
            </a:r>
            <a:r>
              <a:rPr lang="en-US" b="1" dirty="0" smtClean="0">
                <a:hlinkClick r:id="rId3"/>
              </a:rPr>
              <a:t>72</a:t>
            </a:r>
            <a:r>
              <a:rPr lang="en-US" dirty="0" smtClean="0">
                <a:hlinkClick r:id="rId3"/>
              </a:rPr>
              <a:t> (2009) 076901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arXiv:0711.3041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GW detectors</a:t>
            </a:r>
            <a:endParaRPr lang="en-US" dirty="0"/>
          </a:p>
        </p:txBody>
      </p:sp>
      <p:pic>
        <p:nvPicPr>
          <p:cNvPr id="4" name="Content Placeholder 3" descr="Screen Shot 2013-03-12 at 10.03.02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5956" r="-15956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Pulsar timing arrays</a:t>
            </a:r>
            <a:endParaRPr lang="en-US" dirty="0"/>
          </a:p>
        </p:txBody>
      </p:sp>
      <p:pic>
        <p:nvPicPr>
          <p:cNvPr id="6" name="Content Placeholder 5" descr="Screen Shot 2013-03-12 at 10.06.01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7786" r="7884"/>
          <a:stretch>
            <a:fillRect/>
          </a:stretch>
        </p:blipFill>
        <p:spPr>
          <a:xfrm>
            <a:off x="7343168" y="0"/>
            <a:ext cx="1800832" cy="3338688"/>
          </a:xfrm>
        </p:spPr>
      </p:pic>
      <p:pic>
        <p:nvPicPr>
          <p:cNvPr id="4" name="Picture 5" descr="P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48305"/>
            <a:ext cx="4077084" cy="3057813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59664" y="3906118"/>
            <a:ext cx="2538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Courtesy of Michael Kramer</a:t>
            </a:r>
            <a:endParaRPr lang="en-US" dirty="0"/>
          </a:p>
        </p:txBody>
      </p:sp>
      <p:pic>
        <p:nvPicPr>
          <p:cNvPr id="7" name="Picture 6" descr="Screen Shot 2013-03-12 at 10.11.5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675" y="1578622"/>
            <a:ext cx="2830273" cy="1220902"/>
          </a:xfrm>
          <a:prstGeom prst="rect">
            <a:avLst/>
          </a:prstGeom>
        </p:spPr>
      </p:pic>
      <p:pic>
        <p:nvPicPr>
          <p:cNvPr id="8" name="Picture 7" descr="rms_vs_tim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691" y="4498513"/>
            <a:ext cx="5027693" cy="2163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1791" y="412912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Nanograv</a:t>
            </a:r>
            <a:r>
              <a:rPr lang="en-US" dirty="0" smtClean="0"/>
              <a:t> residuals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provement_with_time.tiff"/>
          <p:cNvPicPr>
            <a:picLocks noChangeAspect="1"/>
          </p:cNvPicPr>
          <p:nvPr/>
        </p:nvPicPr>
        <p:blipFill>
          <a:blip r:embed="rId3"/>
          <a:srcRect l="-13575" r="-13575"/>
          <a:stretch>
            <a:fillRect/>
          </a:stretch>
        </p:blipFill>
        <p:spPr bwMode="auto">
          <a:xfrm>
            <a:off x="-304800" y="574108"/>
            <a:ext cx="993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95800" y="3142281"/>
          <a:ext cx="3395382" cy="1143000"/>
        </p:xfrm>
        <a:graphic>
          <a:graphicData uri="http://schemas.openxmlformats.org/presentationml/2006/ole">
            <p:oleObj spid="_x0000_s38914" name="Equation" r:id="rId4" imgW="1282700" imgH="431800" progId="Equation.3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Space detectors: LISA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940" y="971566"/>
            <a:ext cx="2659910" cy="2180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" y="1047614"/>
            <a:ext cx="2809223" cy="2104206"/>
          </a:xfrm>
          <a:prstGeom prst="rect">
            <a:avLst/>
          </a:prstGeom>
        </p:spPr>
      </p:pic>
      <p:pic>
        <p:nvPicPr>
          <p:cNvPr id="14" name="Picture 13" descr="Screen Shot 2013-03-12 at 11.03.1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807" y="2912358"/>
            <a:ext cx="5029037" cy="35163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Online generators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0" y="839248"/>
            <a:ext cx="3886331" cy="31797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7729" y="629697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www.gwoptics.org/processing/space_time_quest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4679" y="1512332"/>
            <a:ext cx="614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www.srl.caltech.edu/~shane/sensitivity/MakeCurve.html</a:t>
            </a:r>
            <a:endParaRPr lang="en-US" dirty="0"/>
          </a:p>
        </p:txBody>
      </p:sp>
      <p:pic>
        <p:nvPicPr>
          <p:cNvPr id="9" name="Picture 8" descr="Screen Shot 2013-03-12 at 11.21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31" y="3147482"/>
            <a:ext cx="4508567" cy="29786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Sensitivity progress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63" y="973667"/>
            <a:ext cx="7297271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4" y="274638"/>
            <a:ext cx="804672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274638"/>
            <a:ext cx="804672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3-12 at 9.04.03 AM.png"/>
          <p:cNvPicPr>
            <a:picLocks noChangeAspect="1"/>
          </p:cNvPicPr>
          <p:nvPr/>
        </p:nvPicPr>
        <p:blipFill>
          <a:blip r:embed="rId2"/>
          <a:srcRect t="38272"/>
          <a:stretch>
            <a:fillRect/>
          </a:stretch>
        </p:blipFill>
        <p:spPr>
          <a:xfrm>
            <a:off x="386712" y="1288263"/>
            <a:ext cx="5437422" cy="5142738"/>
          </a:xfrm>
          <a:prstGeom prst="rect">
            <a:avLst/>
          </a:prstGeom>
        </p:spPr>
      </p:pic>
      <p:pic>
        <p:nvPicPr>
          <p:cNvPr id="6" name="Picture 5" descr="Screen Shot 2013-03-12 at 9.04.03 AM.png"/>
          <p:cNvPicPr>
            <a:picLocks noChangeAspect="1"/>
          </p:cNvPicPr>
          <p:nvPr/>
        </p:nvPicPr>
        <p:blipFill>
          <a:blip r:embed="rId2"/>
          <a:srcRect b="61123"/>
          <a:stretch>
            <a:fillRect/>
          </a:stretch>
        </p:blipFill>
        <p:spPr>
          <a:xfrm>
            <a:off x="4190504" y="0"/>
            <a:ext cx="4953496" cy="2950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1611" y="6246335"/>
            <a:ext cx="495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Rep. Prog. Phys. </a:t>
            </a:r>
            <a:r>
              <a:rPr lang="en-US" b="1" dirty="0" smtClean="0">
                <a:hlinkClick r:id="rId3"/>
              </a:rPr>
              <a:t>72</a:t>
            </a:r>
            <a:r>
              <a:rPr lang="en-US" dirty="0" smtClean="0">
                <a:hlinkClick r:id="rId3"/>
              </a:rPr>
              <a:t> (2009) 076901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arXiv:0711.3041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“Antenna pattern”</a:t>
            </a:r>
            <a:endParaRPr lang="en-US" dirty="0"/>
          </a:p>
        </p:txBody>
      </p:sp>
      <p:pic>
        <p:nvPicPr>
          <p:cNvPr id="4" name="Content Placeholder 3" descr="Screen Shot 2013-03-12 at 9.18.49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34" r="-663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146400" y="1784866"/>
            <a:ext cx="105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“peanut”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LIGO high frequency sensitivity</a:t>
            </a:r>
            <a:endParaRPr lang="en-US" dirty="0"/>
          </a:p>
        </p:txBody>
      </p:sp>
      <p:pic>
        <p:nvPicPr>
          <p:cNvPr id="4" name="Content Placeholder 3" descr="Screen Shot 2013-03-12 at 9.25.59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6" r="-1055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500450" y="6027017"/>
            <a:ext cx="4985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Class. Quantum </a:t>
            </a:r>
            <a:r>
              <a:rPr lang="en-US" dirty="0" err="1" smtClean="0"/>
              <a:t>Grav</a:t>
            </a:r>
            <a:r>
              <a:rPr lang="en-US" dirty="0" smtClean="0"/>
              <a:t>. 25 (2008) 184017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77268" y="1230868"/>
            <a:ext cx="350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“FSR” (free spectral range) 37.5 kHz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6406504" y="1656085"/>
            <a:ext cx="602076" cy="49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pattern at FSR</a:t>
            </a:r>
            <a:endParaRPr lang="en-US" dirty="0"/>
          </a:p>
        </p:txBody>
      </p:sp>
      <p:pic>
        <p:nvPicPr>
          <p:cNvPr id="4" name="Content Placeholder 3" descr="Screen Shot 2013-03-12 at 9.33.35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60" b="-360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285</Words>
  <Application>Microsoft Macintosh PowerPoint</Application>
  <PresentationFormat>On-screen Show (4:3)</PresentationFormat>
  <Paragraphs>55</Paragraphs>
  <Slides>24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GW Detectors noise and sensitivity</vt:lpstr>
      <vt:lpstr>LIGO detectors</vt:lpstr>
      <vt:lpstr>Sensitivity progress</vt:lpstr>
      <vt:lpstr>Slide 4</vt:lpstr>
      <vt:lpstr>Slide 5</vt:lpstr>
      <vt:lpstr>Slide 6</vt:lpstr>
      <vt:lpstr>“Antenna pattern”</vt:lpstr>
      <vt:lpstr>LIGO high frequency sensitivity</vt:lpstr>
      <vt:lpstr>Antenna pattern at FSR</vt:lpstr>
      <vt:lpstr>Directional sensitivity</vt:lpstr>
      <vt:lpstr>LIGO calibration </vt:lpstr>
      <vt:lpstr>Enhanced LIGO detectors</vt:lpstr>
      <vt:lpstr>Squeezed Detectors</vt:lpstr>
      <vt:lpstr>Advanced LIGO/ Advanced Virgo </vt:lpstr>
      <vt:lpstr>Initial vs Advanced LIGO</vt:lpstr>
      <vt:lpstr>Initial vs Advanced LIGO</vt:lpstr>
      <vt:lpstr>Initial vs Advanced LIGO</vt:lpstr>
      <vt:lpstr>More on Adv LIGO:  LIGO magazine in  www.ligo.org</vt:lpstr>
      <vt:lpstr>Slide 19</vt:lpstr>
      <vt:lpstr>Other GW detectors</vt:lpstr>
      <vt:lpstr>Pulsar timing arrays</vt:lpstr>
      <vt:lpstr>Slide 22</vt:lpstr>
      <vt:lpstr>Space detectors: LISA</vt:lpstr>
      <vt:lpstr>Online generators</vt:lpstr>
    </vt:vector>
  </TitlesOfParts>
  <Company>Louisiana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Gabriela Gonzalez</dc:creator>
  <cp:lastModifiedBy>Gabriela Gonzalez</cp:lastModifiedBy>
  <cp:revision>11</cp:revision>
  <dcterms:created xsi:type="dcterms:W3CDTF">2013-03-12T19:13:50Z</dcterms:created>
  <dcterms:modified xsi:type="dcterms:W3CDTF">2013-03-12T19:14:47Z</dcterms:modified>
</cp:coreProperties>
</file>